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diagrams/layout7.xml" ContentType="application/vnd.openxmlformats-officedocument.drawingml.diagram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diagrams/layout5.xml" ContentType="application/vnd.openxmlformats-officedocument.drawingml.diagramLayout+xml"/>
  <Override PartName="/ppt/diagrams/data6.xml" ContentType="application/vnd.openxmlformats-officedocument.drawingml.diagramData+xml"/>
  <Override PartName="/ppt/diagrams/layout3.xml" ContentType="application/vnd.openxmlformats-officedocument.drawingml.diagramLayout+xml"/>
  <Override PartName="/ppt/diagrams/data4.xml" ContentType="application/vnd.openxmlformats-officedocument.drawingml.diagramData+xml"/>
  <Override PartName="/ppt/diagrams/layout1.xml" ContentType="application/vnd.openxmlformats-officedocument.drawingml.diagramLayout+xml"/>
  <Override PartName="/ppt/diagrams/data2.xml" ContentType="application/vnd.openxmlformats-officedocument.drawingml.diagramData+xml"/>
  <Override PartName="/ppt/diagrams/colors6.xml" ContentType="application/vnd.openxmlformats-officedocument.drawingml.diagramColors+xml"/>
  <Override PartName="/ppt/diagrams/drawing7.xml" ContentType="application/vnd.ms-office.drawingml.diagramDrawing+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colors4.xml" ContentType="application/vnd.openxmlformats-officedocument.drawingml.diagramColors+xml"/>
  <Override PartName="/ppt/diagrams/drawing5.xml" ContentType="application/vnd.ms-office.drawingml.diagramDrawing+xml"/>
  <Override PartName="/ppt/diagrams/quickStyle7.xml" ContentType="application/vnd.openxmlformats-officedocument.drawingml.diagramStyl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diagrams/colors2.xml" ContentType="application/vnd.openxmlformats-officedocument.drawingml.diagramColors+xml"/>
  <Default Extension="png" ContentType="image/png"/>
  <Override PartName="/ppt/diagrams/drawing3.xml" ContentType="application/vnd.ms-office.drawingml.diagramDrawing+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diagrams/drawing1.xml" ContentType="application/vnd.ms-office.drawingml.diagramDrawing+xml"/>
  <Override PartName="/ppt/diagrams/quickStyle3.xml" ContentType="application/vnd.openxmlformats-officedocument.drawingml.diagramStyl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diagrams/layout6.xml" ContentType="application/vnd.openxmlformats-officedocument.drawingml.diagram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diagrams/layout4.xml" ContentType="application/vnd.openxmlformats-officedocument.drawingml.diagramLayout+xml"/>
  <Override PartName="/ppt/diagrams/data7.xml" ContentType="application/vnd.openxmlformats-officedocument.drawingml.diagramData+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data5.xml" ContentType="application/vnd.openxmlformats-officedocument.drawingml.diagramData+xml"/>
  <Override PartName="/ppt/diagrams/colors7.xml" ContentType="application/vnd.openxmlformats-officedocument.drawingml.diagramColors+xml"/>
  <Override PartName="/ppt/diagrams/data3.xml" ContentType="application/vnd.openxmlformats-officedocument.drawingml.diagramData+xml"/>
  <Override PartName="/ppt/diagrams/colors5.xml" ContentType="application/vnd.openxmlformats-officedocument.drawingml.diagramColors+xml"/>
  <Override PartName="/ppt/diagrams/drawing6.xml" ContentType="application/vnd.ms-office.drawingml.diagramDrawing+xml"/>
  <Override PartName="/ppt/slides/slide8.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drawing4.xml" ContentType="application/vnd.ms-office.drawingml.diagramDrawing+xml"/>
  <Override PartName="/ppt/diagrams/quickStyle6.xml" ContentType="application/vnd.openxmlformats-officedocument.drawingml.diagramStyl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Default Extension="svg" ContentType="image/svg+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7" r:id="rId2"/>
    <p:sldId id="279" r:id="rId3"/>
    <p:sldId id="257" r:id="rId4"/>
    <p:sldId id="280" r:id="rId5"/>
    <p:sldId id="276" r:id="rId6"/>
    <p:sldId id="278" r:id="rId7"/>
    <p:sldId id="281" r:id="rId8"/>
    <p:sldId id="282" r:id="rId9"/>
    <p:sldId id="283" r:id="rId10"/>
    <p:sldId id="284" r:id="rId11"/>
    <p:sldId id="285" r:id="rId12"/>
    <p:sldId id="319" r:id="rId13"/>
    <p:sldId id="287" r:id="rId14"/>
    <p:sldId id="288" r:id="rId15"/>
    <p:sldId id="289" r:id="rId16"/>
    <p:sldId id="290" r:id="rId17"/>
    <p:sldId id="274" r:id="rId18"/>
    <p:sldId id="298" r:id="rId19"/>
    <p:sldId id="299" r:id="rId20"/>
    <p:sldId id="300" r:id="rId21"/>
    <p:sldId id="301" r:id="rId22"/>
    <p:sldId id="264" r:id="rId23"/>
    <p:sldId id="324" r:id="rId24"/>
    <p:sldId id="325" r:id="rId25"/>
    <p:sldId id="326" r:id="rId26"/>
    <p:sldId id="327" r:id="rId27"/>
    <p:sldId id="302" r:id="rId28"/>
    <p:sldId id="329" r:id="rId29"/>
    <p:sldId id="331" r:id="rId30"/>
    <p:sldId id="266" r:id="rId31"/>
    <p:sldId id="307" r:id="rId32"/>
    <p:sldId id="270" r:id="rId33"/>
    <p:sldId id="272" r:id="rId34"/>
    <p:sldId id="334" r:id="rId35"/>
    <p:sldId id="335" r:id="rId36"/>
    <p:sldId id="333" r:id="rId37"/>
    <p:sldId id="332" r:id="rId38"/>
    <p:sldId id="291" r:id="rId39"/>
    <p:sldId id="304" r:id="rId40"/>
    <p:sldId id="306" r:id="rId41"/>
    <p:sldId id="310" r:id="rId42"/>
    <p:sldId id="318" r:id="rId43"/>
    <p:sldId id="315" r:id="rId44"/>
    <p:sldId id="317" r:id="rId45"/>
    <p:sldId id="323" r:id="rId46"/>
    <p:sldId id="295" r:id="rId47"/>
    <p:sldId id="321" r:id="rId48"/>
    <p:sldId id="308"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C44448-7ADC-470B-B55F-C4FF8A90947B}" v="102" dt="2023-03-24T23:46:14.112"/>
    <p1510:client id="{5C0605EB-5D02-C338-B652-E141DBEA2689}" v="2115" dt="2023-03-25T23:53:19.264"/>
    <p1510:client id="{68B1FA05-0EDA-3F25-659C-1EF94DC324F4}" v="3309" dt="2023-03-25T18:13:45.556"/>
    <p1510:client id="{6F3A57B0-166F-A9A6-0581-EEBF0EEA3F21}" v="58" dt="2023-03-25T08:46:50.898"/>
    <p1510:client id="{720DE31F-9433-B883-E433-836632127313}" v="707" dt="2023-03-25T00:54:05.253"/>
    <p1510:client id="{B36624CB-085F-4776-A8ED-BBEA67475F2B}" v="146" dt="2023-03-25T22:11:44.0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 d="2"/>
          <a:sy n="1" d="2"/>
        </p:scale>
        <p:origin x="-2874" y="-1392"/>
      </p:cViewPr>
      <p:guideLst>
        <p:guide orient="horz" pos="2160"/>
        <p:guide pos="384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svg"/><Relationship Id="rId1" Type="http://schemas.openxmlformats.org/officeDocument/2006/relationships/image" Target="../media/image3.png"/><Relationship Id="rId6" Type="http://schemas.openxmlformats.org/officeDocument/2006/relationships/image" Target="../media/image9.svg"/><Relationship Id="rId5" Type="http://schemas.openxmlformats.org/officeDocument/2006/relationships/image" Target="../media/image5.png"/><Relationship Id="rId4" Type="http://schemas.openxmlformats.org/officeDocument/2006/relationships/image" Target="../media/image7.svg"/></Relationships>
</file>

<file path=ppt/diagrams/_rels/data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11.svg"/><Relationship Id="rId1" Type="http://schemas.openxmlformats.org/officeDocument/2006/relationships/image" Target="../media/image6.png"/><Relationship Id="rId6" Type="http://schemas.openxmlformats.org/officeDocument/2006/relationships/image" Target="../media/image15.svg"/><Relationship Id="rId5" Type="http://schemas.openxmlformats.org/officeDocument/2006/relationships/image" Target="../media/image8.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svg"/><Relationship Id="rId1" Type="http://schemas.openxmlformats.org/officeDocument/2006/relationships/image" Target="../media/image3.png"/><Relationship Id="rId6" Type="http://schemas.openxmlformats.org/officeDocument/2006/relationships/image" Target="../media/image9.svg"/><Relationship Id="rId5" Type="http://schemas.openxmlformats.org/officeDocument/2006/relationships/image" Target="../media/image5.png"/><Relationship Id="rId4" Type="http://schemas.openxmlformats.org/officeDocument/2006/relationships/image" Target="../media/image7.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11.svg"/><Relationship Id="rId1" Type="http://schemas.openxmlformats.org/officeDocument/2006/relationships/image" Target="../media/image6.png"/><Relationship Id="rId6" Type="http://schemas.openxmlformats.org/officeDocument/2006/relationships/image" Target="../media/image15.svg"/><Relationship Id="rId5" Type="http://schemas.openxmlformats.org/officeDocument/2006/relationships/image" Target="../media/image8.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F740F8-356D-44EA-A62E-6FE3E653CC5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AC57049-98F4-46BB-949A-4429CCE1665A}">
      <dgm:prSet/>
      <dgm:spPr/>
      <dgm:t>
        <a:bodyPr/>
        <a:lstStyle/>
        <a:p>
          <a:r>
            <a:rPr lang="en-US" dirty="0"/>
            <a:t>Objective</a:t>
          </a:r>
        </a:p>
      </dgm:t>
    </dgm:pt>
    <dgm:pt modelId="{728D5874-0158-4650-A3D0-F4ED6BF94527}" type="parTrans" cxnId="{F61C05A6-9A11-47D0-8258-430357A17995}">
      <dgm:prSet/>
      <dgm:spPr/>
      <dgm:t>
        <a:bodyPr/>
        <a:lstStyle/>
        <a:p>
          <a:endParaRPr lang="en-US"/>
        </a:p>
      </dgm:t>
    </dgm:pt>
    <dgm:pt modelId="{AD91AF08-0642-4BB8-998D-83974618871C}" type="sibTrans" cxnId="{F61C05A6-9A11-47D0-8258-430357A17995}">
      <dgm:prSet/>
      <dgm:spPr/>
      <dgm:t>
        <a:bodyPr/>
        <a:lstStyle/>
        <a:p>
          <a:endParaRPr lang="en-US"/>
        </a:p>
      </dgm:t>
    </dgm:pt>
    <dgm:pt modelId="{DAF9EF6A-22EB-483A-967E-8A272E5106BC}">
      <dgm:prSet/>
      <dgm:spPr/>
      <dgm:t>
        <a:bodyPr/>
        <a:lstStyle/>
        <a:p>
          <a:pPr rtl="0"/>
          <a:r>
            <a:rPr lang="en-US" dirty="0">
              <a:latin typeface="Calibri Light" panose="020F0302020204030204"/>
            </a:rPr>
            <a:t>Models used </a:t>
          </a:r>
          <a:endParaRPr lang="en-US" dirty="0"/>
        </a:p>
      </dgm:t>
    </dgm:pt>
    <dgm:pt modelId="{D75D3B4A-C8B4-4448-B720-BDF7E0ADFA38}" type="parTrans" cxnId="{3F0B1822-98BE-4FC3-98D6-F71806A7A322}">
      <dgm:prSet/>
      <dgm:spPr/>
      <dgm:t>
        <a:bodyPr/>
        <a:lstStyle/>
        <a:p>
          <a:endParaRPr lang="en-US"/>
        </a:p>
      </dgm:t>
    </dgm:pt>
    <dgm:pt modelId="{35CC0556-4CBA-4E41-9FA4-51AD819C5A00}" type="sibTrans" cxnId="{3F0B1822-98BE-4FC3-98D6-F71806A7A322}">
      <dgm:prSet/>
      <dgm:spPr/>
      <dgm:t>
        <a:bodyPr/>
        <a:lstStyle/>
        <a:p>
          <a:endParaRPr lang="en-US"/>
        </a:p>
      </dgm:t>
    </dgm:pt>
    <dgm:pt modelId="{960B2A4D-5093-48AE-8D9B-722104F0721D}">
      <dgm:prSet/>
      <dgm:spPr/>
      <dgm:t>
        <a:bodyPr/>
        <a:lstStyle/>
        <a:p>
          <a:r>
            <a:rPr lang="en-US" dirty="0"/>
            <a:t>Metrics for evaluating the models</a:t>
          </a:r>
        </a:p>
      </dgm:t>
    </dgm:pt>
    <dgm:pt modelId="{727DE7A1-FE46-40FD-9FE5-AD6D05AD7537}" type="parTrans" cxnId="{9009A059-7E00-48BD-A436-08A8F802AF27}">
      <dgm:prSet/>
      <dgm:spPr/>
      <dgm:t>
        <a:bodyPr/>
        <a:lstStyle/>
        <a:p>
          <a:endParaRPr lang="en-US"/>
        </a:p>
      </dgm:t>
    </dgm:pt>
    <dgm:pt modelId="{1F8C2D86-90CA-46C7-A155-F36EDCC1F53B}" type="sibTrans" cxnId="{9009A059-7E00-48BD-A436-08A8F802AF27}">
      <dgm:prSet/>
      <dgm:spPr/>
      <dgm:t>
        <a:bodyPr/>
        <a:lstStyle/>
        <a:p>
          <a:endParaRPr lang="en-US"/>
        </a:p>
      </dgm:t>
    </dgm:pt>
    <dgm:pt modelId="{F24F182D-9539-4B8E-B17E-CDA222D86438}">
      <dgm:prSet phldr="0"/>
      <dgm:spPr/>
      <dgm:t>
        <a:bodyPr/>
        <a:lstStyle/>
        <a:p>
          <a:pPr rtl="0"/>
          <a:r>
            <a:rPr lang="en-US" dirty="0">
              <a:latin typeface="Calibri Light" panose="020F0302020204030204"/>
            </a:rPr>
            <a:t>Explanation of model</a:t>
          </a:r>
          <a:endParaRPr lang="en-US" dirty="0"/>
        </a:p>
      </dgm:t>
    </dgm:pt>
    <dgm:pt modelId="{AEAD3F52-000B-4C3B-A32E-453DC31579A2}" type="parTrans" cxnId="{B82979F9-2A57-4625-94C0-B36D0E800275}">
      <dgm:prSet/>
      <dgm:spPr/>
      <dgm:t>
        <a:bodyPr/>
        <a:lstStyle/>
        <a:p>
          <a:endParaRPr lang="en-US"/>
        </a:p>
      </dgm:t>
    </dgm:pt>
    <dgm:pt modelId="{78EA99D2-5382-4AD0-999D-05D343CD1C4A}" type="sibTrans" cxnId="{B82979F9-2A57-4625-94C0-B36D0E800275}">
      <dgm:prSet/>
      <dgm:spPr/>
      <dgm:t>
        <a:bodyPr/>
        <a:lstStyle/>
        <a:p>
          <a:endParaRPr lang="en-US"/>
        </a:p>
      </dgm:t>
    </dgm:pt>
    <dgm:pt modelId="{3653CE8D-560E-4F76-AF82-A56706AA9A6A}">
      <dgm:prSet/>
      <dgm:spPr/>
      <dgm:t>
        <a:bodyPr/>
        <a:lstStyle/>
        <a:p>
          <a:r>
            <a:rPr lang="en-US" dirty="0"/>
            <a:t>Findings</a:t>
          </a:r>
        </a:p>
      </dgm:t>
    </dgm:pt>
    <dgm:pt modelId="{A5F8CB24-E3D1-44E4-951F-68E567FA1700}" type="parTrans" cxnId="{52CEF69B-7B3E-457D-86CB-44DF1D62D779}">
      <dgm:prSet/>
      <dgm:spPr/>
      <dgm:t>
        <a:bodyPr/>
        <a:lstStyle/>
        <a:p>
          <a:endParaRPr lang="en-US"/>
        </a:p>
      </dgm:t>
    </dgm:pt>
    <dgm:pt modelId="{E1904DC3-77CD-4005-913D-40731E01D292}" type="sibTrans" cxnId="{52CEF69B-7B3E-457D-86CB-44DF1D62D779}">
      <dgm:prSet/>
      <dgm:spPr/>
      <dgm:t>
        <a:bodyPr/>
        <a:lstStyle/>
        <a:p>
          <a:endParaRPr lang="en-US"/>
        </a:p>
      </dgm:t>
    </dgm:pt>
    <dgm:pt modelId="{1AE73EC4-FA02-4089-B2E5-17153B553D0A}">
      <dgm:prSet/>
      <dgm:spPr/>
      <dgm:t>
        <a:bodyPr/>
        <a:lstStyle/>
        <a:p>
          <a:r>
            <a:rPr lang="en-US" dirty="0"/>
            <a:t>Recommendations</a:t>
          </a:r>
        </a:p>
      </dgm:t>
    </dgm:pt>
    <dgm:pt modelId="{279CD398-5037-4065-B241-8D7B66C69C23}" type="parTrans" cxnId="{8D6BB917-EC4B-4058-B18A-7DEC28EC14DE}">
      <dgm:prSet/>
      <dgm:spPr/>
      <dgm:t>
        <a:bodyPr/>
        <a:lstStyle/>
        <a:p>
          <a:endParaRPr lang="en-US"/>
        </a:p>
      </dgm:t>
    </dgm:pt>
    <dgm:pt modelId="{58183BAA-E8DD-4A6D-934B-AEBD46C9D0B1}" type="sibTrans" cxnId="{8D6BB917-EC4B-4058-B18A-7DEC28EC14DE}">
      <dgm:prSet/>
      <dgm:spPr/>
      <dgm:t>
        <a:bodyPr/>
        <a:lstStyle/>
        <a:p>
          <a:endParaRPr lang="en-US"/>
        </a:p>
      </dgm:t>
    </dgm:pt>
    <dgm:pt modelId="{686BE628-D8A2-4572-94A4-67FD42120CC7}">
      <dgm:prSet phldr="0"/>
      <dgm:spPr/>
      <dgm:t>
        <a:bodyPr/>
        <a:lstStyle/>
        <a:p>
          <a:r>
            <a:rPr lang="en-US" dirty="0">
              <a:latin typeface="Calibri Light" panose="020F0302020204030204"/>
            </a:rPr>
            <a:t>Appendix</a:t>
          </a:r>
        </a:p>
      </dgm:t>
    </dgm:pt>
    <dgm:pt modelId="{3CCEE371-83EC-439C-B49D-A2323A6B8AAB}" type="parTrans" cxnId="{D870AAA6-B405-4D7E-BB8A-D510AC34F4A4}">
      <dgm:prSet/>
      <dgm:spPr/>
    </dgm:pt>
    <dgm:pt modelId="{8D481079-063F-434B-9E73-A7398028D46F}" type="sibTrans" cxnId="{D870AAA6-B405-4D7E-BB8A-D510AC34F4A4}">
      <dgm:prSet/>
      <dgm:spPr/>
    </dgm:pt>
    <dgm:pt modelId="{87ECA69C-2057-4767-BA25-DC43E81DC1A3}" type="pres">
      <dgm:prSet presAssocID="{2FF740F8-356D-44EA-A62E-6FE3E653CC53}" presName="linear" presStyleCnt="0">
        <dgm:presLayoutVars>
          <dgm:animLvl val="lvl"/>
          <dgm:resizeHandles val="exact"/>
        </dgm:presLayoutVars>
      </dgm:prSet>
      <dgm:spPr/>
      <dgm:t>
        <a:bodyPr/>
        <a:lstStyle/>
        <a:p>
          <a:endParaRPr lang="en-GB"/>
        </a:p>
      </dgm:t>
    </dgm:pt>
    <dgm:pt modelId="{5D691785-B45F-4E4E-9851-D40BC8CED28A}" type="pres">
      <dgm:prSet presAssocID="{3AC57049-98F4-46BB-949A-4429CCE1665A}" presName="parentText" presStyleLbl="node1" presStyleIdx="0" presStyleCnt="7">
        <dgm:presLayoutVars>
          <dgm:chMax val="0"/>
          <dgm:bulletEnabled val="1"/>
        </dgm:presLayoutVars>
      </dgm:prSet>
      <dgm:spPr/>
      <dgm:t>
        <a:bodyPr/>
        <a:lstStyle/>
        <a:p>
          <a:endParaRPr lang="en-GB"/>
        </a:p>
      </dgm:t>
    </dgm:pt>
    <dgm:pt modelId="{AE648231-078C-4ACF-9AAD-A4689626082D}" type="pres">
      <dgm:prSet presAssocID="{AD91AF08-0642-4BB8-998D-83974618871C}" presName="spacer" presStyleCnt="0"/>
      <dgm:spPr/>
    </dgm:pt>
    <dgm:pt modelId="{1EABCAC2-D628-4704-9190-C5081C95E479}" type="pres">
      <dgm:prSet presAssocID="{DAF9EF6A-22EB-483A-967E-8A272E5106BC}" presName="parentText" presStyleLbl="node1" presStyleIdx="1" presStyleCnt="7">
        <dgm:presLayoutVars>
          <dgm:chMax val="0"/>
          <dgm:bulletEnabled val="1"/>
        </dgm:presLayoutVars>
      </dgm:prSet>
      <dgm:spPr/>
      <dgm:t>
        <a:bodyPr/>
        <a:lstStyle/>
        <a:p>
          <a:endParaRPr lang="en-GB"/>
        </a:p>
      </dgm:t>
    </dgm:pt>
    <dgm:pt modelId="{E07D41D9-5BDA-41C4-A32F-215AFF89B53C}" type="pres">
      <dgm:prSet presAssocID="{35CC0556-4CBA-4E41-9FA4-51AD819C5A00}" presName="spacer" presStyleCnt="0"/>
      <dgm:spPr/>
    </dgm:pt>
    <dgm:pt modelId="{F053A3A9-47E5-4C54-8717-85EA057BBAAD}" type="pres">
      <dgm:prSet presAssocID="{960B2A4D-5093-48AE-8D9B-722104F0721D}" presName="parentText" presStyleLbl="node1" presStyleIdx="2" presStyleCnt="7">
        <dgm:presLayoutVars>
          <dgm:chMax val="0"/>
          <dgm:bulletEnabled val="1"/>
        </dgm:presLayoutVars>
      </dgm:prSet>
      <dgm:spPr/>
      <dgm:t>
        <a:bodyPr/>
        <a:lstStyle/>
        <a:p>
          <a:endParaRPr lang="en-GB"/>
        </a:p>
      </dgm:t>
    </dgm:pt>
    <dgm:pt modelId="{8CE410C2-B7D3-4748-B14C-D517C3D90564}" type="pres">
      <dgm:prSet presAssocID="{1F8C2D86-90CA-46C7-A155-F36EDCC1F53B}" presName="spacer" presStyleCnt="0"/>
      <dgm:spPr/>
    </dgm:pt>
    <dgm:pt modelId="{E9663983-7D20-4A91-AB7C-EF0B8C4A7AE7}" type="pres">
      <dgm:prSet presAssocID="{F24F182D-9539-4B8E-B17E-CDA222D86438}" presName="parentText" presStyleLbl="node1" presStyleIdx="3" presStyleCnt="7">
        <dgm:presLayoutVars>
          <dgm:chMax val="0"/>
          <dgm:bulletEnabled val="1"/>
        </dgm:presLayoutVars>
      </dgm:prSet>
      <dgm:spPr/>
      <dgm:t>
        <a:bodyPr/>
        <a:lstStyle/>
        <a:p>
          <a:endParaRPr lang="en-GB"/>
        </a:p>
      </dgm:t>
    </dgm:pt>
    <dgm:pt modelId="{97463281-8C11-4243-9545-8C4BA7AEA57F}" type="pres">
      <dgm:prSet presAssocID="{78EA99D2-5382-4AD0-999D-05D343CD1C4A}" presName="spacer" presStyleCnt="0"/>
      <dgm:spPr/>
    </dgm:pt>
    <dgm:pt modelId="{6292A511-CB98-4D77-B096-EE9A0071833F}" type="pres">
      <dgm:prSet presAssocID="{3653CE8D-560E-4F76-AF82-A56706AA9A6A}" presName="parentText" presStyleLbl="node1" presStyleIdx="4" presStyleCnt="7">
        <dgm:presLayoutVars>
          <dgm:chMax val="0"/>
          <dgm:bulletEnabled val="1"/>
        </dgm:presLayoutVars>
      </dgm:prSet>
      <dgm:spPr/>
      <dgm:t>
        <a:bodyPr/>
        <a:lstStyle/>
        <a:p>
          <a:endParaRPr lang="en-GB"/>
        </a:p>
      </dgm:t>
    </dgm:pt>
    <dgm:pt modelId="{F55F939E-B187-4FE0-ADC7-354A5FBE8AD7}" type="pres">
      <dgm:prSet presAssocID="{E1904DC3-77CD-4005-913D-40731E01D292}" presName="spacer" presStyleCnt="0"/>
      <dgm:spPr/>
    </dgm:pt>
    <dgm:pt modelId="{D8C6CE2F-094A-44C0-9616-870302563D9F}" type="pres">
      <dgm:prSet presAssocID="{1AE73EC4-FA02-4089-B2E5-17153B553D0A}" presName="parentText" presStyleLbl="node1" presStyleIdx="5" presStyleCnt="7">
        <dgm:presLayoutVars>
          <dgm:chMax val="0"/>
          <dgm:bulletEnabled val="1"/>
        </dgm:presLayoutVars>
      </dgm:prSet>
      <dgm:spPr/>
      <dgm:t>
        <a:bodyPr/>
        <a:lstStyle/>
        <a:p>
          <a:endParaRPr lang="en-GB"/>
        </a:p>
      </dgm:t>
    </dgm:pt>
    <dgm:pt modelId="{8C84B5E4-6BEC-4C07-93F9-2D40141489C2}" type="pres">
      <dgm:prSet presAssocID="{58183BAA-E8DD-4A6D-934B-AEBD46C9D0B1}" presName="spacer" presStyleCnt="0"/>
      <dgm:spPr/>
    </dgm:pt>
    <dgm:pt modelId="{769FD17D-3F7B-44F9-AA0F-F83FB9080C4A}" type="pres">
      <dgm:prSet presAssocID="{686BE628-D8A2-4572-94A4-67FD42120CC7}" presName="parentText" presStyleLbl="node1" presStyleIdx="6" presStyleCnt="7">
        <dgm:presLayoutVars>
          <dgm:chMax val="0"/>
          <dgm:bulletEnabled val="1"/>
        </dgm:presLayoutVars>
      </dgm:prSet>
      <dgm:spPr/>
      <dgm:t>
        <a:bodyPr/>
        <a:lstStyle/>
        <a:p>
          <a:endParaRPr lang="en-GB"/>
        </a:p>
      </dgm:t>
    </dgm:pt>
  </dgm:ptLst>
  <dgm:cxnLst>
    <dgm:cxn modelId="{CB0EEA9A-B1C3-47F5-8C7A-FEF682F52F2D}" type="presOf" srcId="{2FF740F8-356D-44EA-A62E-6FE3E653CC53}" destId="{87ECA69C-2057-4767-BA25-DC43E81DC1A3}" srcOrd="0" destOrd="0" presId="urn:microsoft.com/office/officeart/2005/8/layout/vList2"/>
    <dgm:cxn modelId="{3DAAD713-366D-475A-84EB-F1AAE9F54D7D}" type="presOf" srcId="{1AE73EC4-FA02-4089-B2E5-17153B553D0A}" destId="{D8C6CE2F-094A-44C0-9616-870302563D9F}" srcOrd="0" destOrd="0" presId="urn:microsoft.com/office/officeart/2005/8/layout/vList2"/>
    <dgm:cxn modelId="{29AD4436-4AA7-4246-BD0D-62FC7C5E2CA3}" type="presOf" srcId="{960B2A4D-5093-48AE-8D9B-722104F0721D}" destId="{F053A3A9-47E5-4C54-8717-85EA057BBAAD}" srcOrd="0" destOrd="0" presId="urn:microsoft.com/office/officeart/2005/8/layout/vList2"/>
    <dgm:cxn modelId="{9009A059-7E00-48BD-A436-08A8F802AF27}" srcId="{2FF740F8-356D-44EA-A62E-6FE3E653CC53}" destId="{960B2A4D-5093-48AE-8D9B-722104F0721D}" srcOrd="2" destOrd="0" parTransId="{727DE7A1-FE46-40FD-9FE5-AD6D05AD7537}" sibTransId="{1F8C2D86-90CA-46C7-A155-F36EDCC1F53B}"/>
    <dgm:cxn modelId="{8D6BB917-EC4B-4058-B18A-7DEC28EC14DE}" srcId="{2FF740F8-356D-44EA-A62E-6FE3E653CC53}" destId="{1AE73EC4-FA02-4089-B2E5-17153B553D0A}" srcOrd="5" destOrd="0" parTransId="{279CD398-5037-4065-B241-8D7B66C69C23}" sibTransId="{58183BAA-E8DD-4A6D-934B-AEBD46C9D0B1}"/>
    <dgm:cxn modelId="{3DBF7ECA-1E49-4C54-9409-3CA345D4CA96}" type="presOf" srcId="{3653CE8D-560E-4F76-AF82-A56706AA9A6A}" destId="{6292A511-CB98-4D77-B096-EE9A0071833F}" srcOrd="0" destOrd="0" presId="urn:microsoft.com/office/officeart/2005/8/layout/vList2"/>
    <dgm:cxn modelId="{F61C05A6-9A11-47D0-8258-430357A17995}" srcId="{2FF740F8-356D-44EA-A62E-6FE3E653CC53}" destId="{3AC57049-98F4-46BB-949A-4429CCE1665A}" srcOrd="0" destOrd="0" parTransId="{728D5874-0158-4650-A3D0-F4ED6BF94527}" sibTransId="{AD91AF08-0642-4BB8-998D-83974618871C}"/>
    <dgm:cxn modelId="{B82979F9-2A57-4625-94C0-B36D0E800275}" srcId="{2FF740F8-356D-44EA-A62E-6FE3E653CC53}" destId="{F24F182D-9539-4B8E-B17E-CDA222D86438}" srcOrd="3" destOrd="0" parTransId="{AEAD3F52-000B-4C3B-A32E-453DC31579A2}" sibTransId="{78EA99D2-5382-4AD0-999D-05D343CD1C4A}"/>
    <dgm:cxn modelId="{52CEF69B-7B3E-457D-86CB-44DF1D62D779}" srcId="{2FF740F8-356D-44EA-A62E-6FE3E653CC53}" destId="{3653CE8D-560E-4F76-AF82-A56706AA9A6A}" srcOrd="4" destOrd="0" parTransId="{A5F8CB24-E3D1-44E4-951F-68E567FA1700}" sibTransId="{E1904DC3-77CD-4005-913D-40731E01D292}"/>
    <dgm:cxn modelId="{D870AAA6-B405-4D7E-BB8A-D510AC34F4A4}" srcId="{2FF740F8-356D-44EA-A62E-6FE3E653CC53}" destId="{686BE628-D8A2-4572-94A4-67FD42120CC7}" srcOrd="6" destOrd="0" parTransId="{3CCEE371-83EC-439C-B49D-A2323A6B8AAB}" sibTransId="{8D481079-063F-434B-9E73-A7398028D46F}"/>
    <dgm:cxn modelId="{3F0B1822-98BE-4FC3-98D6-F71806A7A322}" srcId="{2FF740F8-356D-44EA-A62E-6FE3E653CC53}" destId="{DAF9EF6A-22EB-483A-967E-8A272E5106BC}" srcOrd="1" destOrd="0" parTransId="{D75D3B4A-C8B4-4448-B720-BDF7E0ADFA38}" sibTransId="{35CC0556-4CBA-4E41-9FA4-51AD819C5A00}"/>
    <dgm:cxn modelId="{5E429AAF-C95C-477B-8B98-7EAD9A5FCEBC}" type="presOf" srcId="{686BE628-D8A2-4572-94A4-67FD42120CC7}" destId="{769FD17D-3F7B-44F9-AA0F-F83FB9080C4A}" srcOrd="0" destOrd="0" presId="urn:microsoft.com/office/officeart/2005/8/layout/vList2"/>
    <dgm:cxn modelId="{E061109F-C140-484C-995C-1280BDB6B6D8}" type="presOf" srcId="{DAF9EF6A-22EB-483A-967E-8A272E5106BC}" destId="{1EABCAC2-D628-4704-9190-C5081C95E479}" srcOrd="0" destOrd="0" presId="urn:microsoft.com/office/officeart/2005/8/layout/vList2"/>
    <dgm:cxn modelId="{BE4126F1-21BF-456E-BE80-148ED3B16391}" type="presOf" srcId="{3AC57049-98F4-46BB-949A-4429CCE1665A}" destId="{5D691785-B45F-4E4E-9851-D40BC8CED28A}" srcOrd="0" destOrd="0" presId="urn:microsoft.com/office/officeart/2005/8/layout/vList2"/>
    <dgm:cxn modelId="{2A4C09E0-D34D-4194-B67A-FB214CDBDC54}" type="presOf" srcId="{F24F182D-9539-4B8E-B17E-CDA222D86438}" destId="{E9663983-7D20-4A91-AB7C-EF0B8C4A7AE7}" srcOrd="0" destOrd="0" presId="urn:microsoft.com/office/officeart/2005/8/layout/vList2"/>
    <dgm:cxn modelId="{2B2A1B17-5519-4D5F-8CE7-475E5DD432F8}" type="presParOf" srcId="{87ECA69C-2057-4767-BA25-DC43E81DC1A3}" destId="{5D691785-B45F-4E4E-9851-D40BC8CED28A}" srcOrd="0" destOrd="0" presId="urn:microsoft.com/office/officeart/2005/8/layout/vList2"/>
    <dgm:cxn modelId="{85CE208A-3D6B-43C1-A287-BB5D141D9AB5}" type="presParOf" srcId="{87ECA69C-2057-4767-BA25-DC43E81DC1A3}" destId="{AE648231-078C-4ACF-9AAD-A4689626082D}" srcOrd="1" destOrd="0" presId="urn:microsoft.com/office/officeart/2005/8/layout/vList2"/>
    <dgm:cxn modelId="{369057F7-13B4-469E-A5DA-81DD72F418A2}" type="presParOf" srcId="{87ECA69C-2057-4767-BA25-DC43E81DC1A3}" destId="{1EABCAC2-D628-4704-9190-C5081C95E479}" srcOrd="2" destOrd="0" presId="urn:microsoft.com/office/officeart/2005/8/layout/vList2"/>
    <dgm:cxn modelId="{F89ECC10-7C17-4631-8DE4-C07AD620DB57}" type="presParOf" srcId="{87ECA69C-2057-4767-BA25-DC43E81DC1A3}" destId="{E07D41D9-5BDA-41C4-A32F-215AFF89B53C}" srcOrd="3" destOrd="0" presId="urn:microsoft.com/office/officeart/2005/8/layout/vList2"/>
    <dgm:cxn modelId="{86A0AEC5-4C0F-440A-B921-C9E92E86F12C}" type="presParOf" srcId="{87ECA69C-2057-4767-BA25-DC43E81DC1A3}" destId="{F053A3A9-47E5-4C54-8717-85EA057BBAAD}" srcOrd="4" destOrd="0" presId="urn:microsoft.com/office/officeart/2005/8/layout/vList2"/>
    <dgm:cxn modelId="{20A7EF0D-D8E6-4968-B887-74DA53EBD22F}" type="presParOf" srcId="{87ECA69C-2057-4767-BA25-DC43E81DC1A3}" destId="{8CE410C2-B7D3-4748-B14C-D517C3D90564}" srcOrd="5" destOrd="0" presId="urn:microsoft.com/office/officeart/2005/8/layout/vList2"/>
    <dgm:cxn modelId="{612CC22A-47EC-4518-AA5D-B3C32D410F7F}" type="presParOf" srcId="{87ECA69C-2057-4767-BA25-DC43E81DC1A3}" destId="{E9663983-7D20-4A91-AB7C-EF0B8C4A7AE7}" srcOrd="6" destOrd="0" presId="urn:microsoft.com/office/officeart/2005/8/layout/vList2"/>
    <dgm:cxn modelId="{BBB7FAF0-FDCD-4EAF-B292-FD39EEE3674D}" type="presParOf" srcId="{87ECA69C-2057-4767-BA25-DC43E81DC1A3}" destId="{97463281-8C11-4243-9545-8C4BA7AEA57F}" srcOrd="7" destOrd="0" presId="urn:microsoft.com/office/officeart/2005/8/layout/vList2"/>
    <dgm:cxn modelId="{BA4BB1B8-55C8-4D22-8C0F-F1450AA83F2E}" type="presParOf" srcId="{87ECA69C-2057-4767-BA25-DC43E81DC1A3}" destId="{6292A511-CB98-4D77-B096-EE9A0071833F}" srcOrd="8" destOrd="0" presId="urn:microsoft.com/office/officeart/2005/8/layout/vList2"/>
    <dgm:cxn modelId="{3C3194C6-BC11-482E-B815-E0AE04C5B577}" type="presParOf" srcId="{87ECA69C-2057-4767-BA25-DC43E81DC1A3}" destId="{F55F939E-B187-4FE0-ADC7-354A5FBE8AD7}" srcOrd="9" destOrd="0" presId="urn:microsoft.com/office/officeart/2005/8/layout/vList2"/>
    <dgm:cxn modelId="{717F4FF4-2CD9-4B42-974A-F78E4649F18F}" type="presParOf" srcId="{87ECA69C-2057-4767-BA25-DC43E81DC1A3}" destId="{D8C6CE2F-094A-44C0-9616-870302563D9F}" srcOrd="10" destOrd="0" presId="urn:microsoft.com/office/officeart/2005/8/layout/vList2"/>
    <dgm:cxn modelId="{07607144-E710-49E9-9EA0-78D781D04067}" type="presParOf" srcId="{87ECA69C-2057-4767-BA25-DC43E81DC1A3}" destId="{8C84B5E4-6BEC-4C07-93F9-2D40141489C2}" srcOrd="11" destOrd="0" presId="urn:microsoft.com/office/officeart/2005/8/layout/vList2"/>
    <dgm:cxn modelId="{76B5DBA8-5E22-4CA9-8FD5-443C34FE94D2}" type="presParOf" srcId="{87ECA69C-2057-4767-BA25-DC43E81DC1A3}" destId="{769FD17D-3F7B-44F9-AA0F-F83FB9080C4A}" srcOrd="12"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BBE38A6-CAFE-4CA8-B2BE-E51A4DD401B1}"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E0AD80F7-C663-4D19-9555-055B5572BE94}">
      <dgm:prSet/>
      <dgm:spPr/>
      <dgm:t>
        <a:bodyPr/>
        <a:lstStyle/>
        <a:p>
          <a:r>
            <a:rPr lang="en-US"/>
            <a:t>Model 1 : Gradient Boosted Decision Tree</a:t>
          </a:r>
        </a:p>
      </dgm:t>
    </dgm:pt>
    <dgm:pt modelId="{EDDA057C-89CB-4398-BAC0-5B849E8F0D1A}" type="parTrans" cxnId="{36FB5D41-AF13-4D04-8CFF-7EB41DA08400}">
      <dgm:prSet/>
      <dgm:spPr/>
      <dgm:t>
        <a:bodyPr/>
        <a:lstStyle/>
        <a:p>
          <a:endParaRPr lang="en-US"/>
        </a:p>
      </dgm:t>
    </dgm:pt>
    <dgm:pt modelId="{7D0C7DB2-AF1E-45EA-8AB8-12C36B8425EF}" type="sibTrans" cxnId="{36FB5D41-AF13-4D04-8CFF-7EB41DA08400}">
      <dgm:prSet/>
      <dgm:spPr/>
      <dgm:t>
        <a:bodyPr/>
        <a:lstStyle/>
        <a:p>
          <a:endParaRPr lang="en-US"/>
        </a:p>
      </dgm:t>
    </dgm:pt>
    <dgm:pt modelId="{4A66476A-45F8-4281-9723-3D2C93B9F131}">
      <dgm:prSet/>
      <dgm:spPr/>
      <dgm:t>
        <a:bodyPr/>
        <a:lstStyle/>
        <a:p>
          <a:r>
            <a:rPr lang="en-US"/>
            <a:t>Model 2: Random Forest</a:t>
          </a:r>
        </a:p>
      </dgm:t>
    </dgm:pt>
    <dgm:pt modelId="{CA56C0B9-5D50-4EB5-9A6B-CE9170D3B730}" type="parTrans" cxnId="{D3137C64-85A5-4397-9556-A16BABF383DD}">
      <dgm:prSet/>
      <dgm:spPr/>
      <dgm:t>
        <a:bodyPr/>
        <a:lstStyle/>
        <a:p>
          <a:endParaRPr lang="en-US"/>
        </a:p>
      </dgm:t>
    </dgm:pt>
    <dgm:pt modelId="{C5EDFB9B-2220-4129-AEC0-0E10555967B9}" type="sibTrans" cxnId="{D3137C64-85A5-4397-9556-A16BABF383DD}">
      <dgm:prSet/>
      <dgm:spPr/>
      <dgm:t>
        <a:bodyPr/>
        <a:lstStyle/>
        <a:p>
          <a:endParaRPr lang="en-US"/>
        </a:p>
      </dgm:t>
    </dgm:pt>
    <dgm:pt modelId="{AEFC6A6C-AD68-4B2A-8277-C44649C62652}">
      <dgm:prSet/>
      <dgm:spPr/>
      <dgm:t>
        <a:bodyPr/>
        <a:lstStyle/>
        <a:p>
          <a:r>
            <a:rPr lang="en-US"/>
            <a:t>Model 3: Decision Tree</a:t>
          </a:r>
        </a:p>
      </dgm:t>
    </dgm:pt>
    <dgm:pt modelId="{2F8D1B0F-ABFE-444F-A489-2A6CAD435657}" type="parTrans" cxnId="{6BDE7D8E-93A6-422A-8D5C-3DE52DEE56DC}">
      <dgm:prSet/>
      <dgm:spPr/>
      <dgm:t>
        <a:bodyPr/>
        <a:lstStyle/>
        <a:p>
          <a:endParaRPr lang="en-US"/>
        </a:p>
      </dgm:t>
    </dgm:pt>
    <dgm:pt modelId="{F7C87561-0463-4AE1-8E4A-E5DE4385BFD8}" type="sibTrans" cxnId="{6BDE7D8E-93A6-422A-8D5C-3DE52DEE56DC}">
      <dgm:prSet/>
      <dgm:spPr/>
      <dgm:t>
        <a:bodyPr/>
        <a:lstStyle/>
        <a:p>
          <a:endParaRPr lang="en-US"/>
        </a:p>
      </dgm:t>
    </dgm:pt>
    <dgm:pt modelId="{61FAF33D-0432-4529-94A4-311672608178}" type="pres">
      <dgm:prSet presAssocID="{ABBE38A6-CAFE-4CA8-B2BE-E51A4DD401B1}" presName="root" presStyleCnt="0">
        <dgm:presLayoutVars>
          <dgm:dir/>
          <dgm:resizeHandles val="exact"/>
        </dgm:presLayoutVars>
      </dgm:prSet>
      <dgm:spPr/>
      <dgm:t>
        <a:bodyPr/>
        <a:lstStyle/>
        <a:p>
          <a:endParaRPr lang="en-GB"/>
        </a:p>
      </dgm:t>
    </dgm:pt>
    <dgm:pt modelId="{36699A97-AB68-4E30-B1FE-13A46A0840E9}" type="pres">
      <dgm:prSet presAssocID="{E0AD80F7-C663-4D19-9555-055B5572BE94}" presName="compNode" presStyleCnt="0"/>
      <dgm:spPr/>
    </dgm:pt>
    <dgm:pt modelId="{A612682A-A770-4E71-9C31-FD546EEFF8F5}" type="pres">
      <dgm:prSet presAssocID="{E0AD80F7-C663-4D19-9555-055B5572BE94}" presName="bgRect" presStyleLbl="bgShp" presStyleIdx="0" presStyleCnt="3"/>
      <dgm:spPr/>
    </dgm:pt>
    <dgm:pt modelId="{6AF52B40-25E9-4326-AD50-D70D66FD2877}" type="pres">
      <dgm:prSet presAssocID="{E0AD80F7-C663-4D19-9555-055B5572BE94}" presName="iconRect" presStyleLbl="node1" presStyleIdx="0" presStyleCnt="3"/>
      <dgm:spPr>
        <a:blipFill>
          <a:blip xmlns:r="http://schemas.openxmlformats.org/officeDocument/2006/relationships" r:embed="rId1">
            <a:extLst>
              <a:ext uri="{28A0092B-C50C-407E-A947-70E740481C1C}">
                <a14:useLocalDpi xmlns="" xmlns:a14="http://schemas.microsoft.com/office/drawing/2010/main" val="0"/>
              </a:ext>
              <a:ext uri="{96DAC541-7B7A-43D3-8B79-37D633B846F1}">
                <asvg:svgBlip xmlns="" xmlns:asvg="http://schemas.microsoft.com/office/drawing/2016/SVG/main" r:embed="rId2"/>
              </a:ext>
            </a:extLst>
          </a:blip>
          <a:stretch>
            <a:fillRect/>
          </a:stretch>
        </a:blipFill>
        <a:ln>
          <a:noFill/>
        </a:ln>
      </dgm:spPr>
      <dgm:extLst>
        <a:ext uri="{E40237B7-FDA0-4F09-8148-C483321AD2D9}">
          <dgm14:cNvPr xmlns="" xmlns:dgm14="http://schemas.microsoft.com/office/drawing/2010/diagram" id="0" name="" descr="Deciduous tree"/>
        </a:ext>
      </dgm:extLst>
    </dgm:pt>
    <dgm:pt modelId="{B80A3877-FFF1-4760-9B25-A637CBFE7235}" type="pres">
      <dgm:prSet presAssocID="{E0AD80F7-C663-4D19-9555-055B5572BE94}" presName="spaceRect" presStyleCnt="0"/>
      <dgm:spPr/>
    </dgm:pt>
    <dgm:pt modelId="{D12A00CA-D502-4CEC-8944-7F8DA80FF21A}" type="pres">
      <dgm:prSet presAssocID="{E0AD80F7-C663-4D19-9555-055B5572BE94}" presName="parTx" presStyleLbl="revTx" presStyleIdx="0" presStyleCnt="3">
        <dgm:presLayoutVars>
          <dgm:chMax val="0"/>
          <dgm:chPref val="0"/>
        </dgm:presLayoutVars>
      </dgm:prSet>
      <dgm:spPr/>
      <dgm:t>
        <a:bodyPr/>
        <a:lstStyle/>
        <a:p>
          <a:endParaRPr lang="en-GB"/>
        </a:p>
      </dgm:t>
    </dgm:pt>
    <dgm:pt modelId="{C1EE3568-806E-4FE6-9393-C59A4A9AE760}" type="pres">
      <dgm:prSet presAssocID="{7D0C7DB2-AF1E-45EA-8AB8-12C36B8425EF}" presName="sibTrans" presStyleCnt="0"/>
      <dgm:spPr/>
    </dgm:pt>
    <dgm:pt modelId="{8E5E03CF-54F4-44C2-A499-4271B0F1149C}" type="pres">
      <dgm:prSet presAssocID="{4A66476A-45F8-4281-9723-3D2C93B9F131}" presName="compNode" presStyleCnt="0"/>
      <dgm:spPr/>
    </dgm:pt>
    <dgm:pt modelId="{B7C29437-D8C1-4561-BEAD-C1D9CB7DDC44}" type="pres">
      <dgm:prSet presAssocID="{4A66476A-45F8-4281-9723-3D2C93B9F131}" presName="bgRect" presStyleLbl="bgShp" presStyleIdx="1" presStyleCnt="3"/>
      <dgm:spPr/>
    </dgm:pt>
    <dgm:pt modelId="{8561FF8F-6368-40E7-A8F9-D327B14651DE}" type="pres">
      <dgm:prSet presAssocID="{4A66476A-45F8-4281-9723-3D2C93B9F131}" presName="iconRect" presStyleLbl="node1" presStyleIdx="1" presStyleCnt="3"/>
      <dgm:spPr>
        <a:blipFill>
          <a:blip xmlns:r="http://schemas.openxmlformats.org/officeDocument/2006/relationships" r:embed="rId3">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tretch>
            <a:fillRect/>
          </a:stretch>
        </a:blipFill>
        <a:ln>
          <a:noFill/>
        </a:ln>
      </dgm:spPr>
      <dgm:extLst>
        <a:ext uri="{E40237B7-FDA0-4F09-8148-C483321AD2D9}">
          <dgm14:cNvPr xmlns="" xmlns:dgm14="http://schemas.microsoft.com/office/drawing/2010/diagram" id="0" name="" descr="Fir tree"/>
        </a:ext>
      </dgm:extLst>
    </dgm:pt>
    <dgm:pt modelId="{86CD3D3C-DFE4-4622-AA6A-1568DFBC1CCA}" type="pres">
      <dgm:prSet presAssocID="{4A66476A-45F8-4281-9723-3D2C93B9F131}" presName="spaceRect" presStyleCnt="0"/>
      <dgm:spPr/>
    </dgm:pt>
    <dgm:pt modelId="{F705176C-957F-44A2-A89D-F88F828D709A}" type="pres">
      <dgm:prSet presAssocID="{4A66476A-45F8-4281-9723-3D2C93B9F131}" presName="parTx" presStyleLbl="revTx" presStyleIdx="1" presStyleCnt="3">
        <dgm:presLayoutVars>
          <dgm:chMax val="0"/>
          <dgm:chPref val="0"/>
        </dgm:presLayoutVars>
      </dgm:prSet>
      <dgm:spPr/>
      <dgm:t>
        <a:bodyPr/>
        <a:lstStyle/>
        <a:p>
          <a:endParaRPr lang="en-GB"/>
        </a:p>
      </dgm:t>
    </dgm:pt>
    <dgm:pt modelId="{29C906C2-0C42-4B52-B504-9197EE992873}" type="pres">
      <dgm:prSet presAssocID="{C5EDFB9B-2220-4129-AEC0-0E10555967B9}" presName="sibTrans" presStyleCnt="0"/>
      <dgm:spPr/>
    </dgm:pt>
    <dgm:pt modelId="{BA72E687-C4BD-4E93-8C25-16D61384D7E1}" type="pres">
      <dgm:prSet presAssocID="{AEFC6A6C-AD68-4B2A-8277-C44649C62652}" presName="compNode" presStyleCnt="0"/>
      <dgm:spPr/>
    </dgm:pt>
    <dgm:pt modelId="{B669DBEA-C622-4572-A301-E88DDE846F92}" type="pres">
      <dgm:prSet presAssocID="{AEFC6A6C-AD68-4B2A-8277-C44649C62652}" presName="bgRect" presStyleLbl="bgShp" presStyleIdx="2" presStyleCnt="3"/>
      <dgm:spPr/>
    </dgm:pt>
    <dgm:pt modelId="{9BC27B18-FCED-4F4E-8E52-BC67BF367080}" type="pres">
      <dgm:prSet presAssocID="{AEFC6A6C-AD68-4B2A-8277-C44649C62652}" presName="iconRect" presStyleLbl="node1" presStyleIdx="2" presStyleCnt="3"/>
      <dgm:spPr>
        <a:blipFill>
          <a:blip xmlns:r="http://schemas.openxmlformats.org/officeDocument/2006/relationships" r:embed="rId5">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tretch>
            <a:fillRect/>
          </a:stretch>
        </a:blipFill>
        <a:ln>
          <a:noFill/>
        </a:ln>
      </dgm:spPr>
      <dgm:extLst>
        <a:ext uri="{E40237B7-FDA0-4F09-8148-C483321AD2D9}">
          <dgm14:cNvPr xmlns="" xmlns:dgm14="http://schemas.microsoft.com/office/drawing/2010/diagram" id="0" name="" descr="Head with Gears"/>
        </a:ext>
      </dgm:extLst>
    </dgm:pt>
    <dgm:pt modelId="{22193A89-7CA1-4B91-9A8B-CF50C28BCA6B}" type="pres">
      <dgm:prSet presAssocID="{AEFC6A6C-AD68-4B2A-8277-C44649C62652}" presName="spaceRect" presStyleCnt="0"/>
      <dgm:spPr/>
    </dgm:pt>
    <dgm:pt modelId="{41E83266-B775-47C8-B815-CF2AB6C68FE4}" type="pres">
      <dgm:prSet presAssocID="{AEFC6A6C-AD68-4B2A-8277-C44649C62652}" presName="parTx" presStyleLbl="revTx" presStyleIdx="2" presStyleCnt="3">
        <dgm:presLayoutVars>
          <dgm:chMax val="0"/>
          <dgm:chPref val="0"/>
        </dgm:presLayoutVars>
      </dgm:prSet>
      <dgm:spPr/>
      <dgm:t>
        <a:bodyPr/>
        <a:lstStyle/>
        <a:p>
          <a:endParaRPr lang="en-GB"/>
        </a:p>
      </dgm:t>
    </dgm:pt>
  </dgm:ptLst>
  <dgm:cxnLst>
    <dgm:cxn modelId="{7C6987E9-DB00-42A2-A1F6-E3E6F572D37B}" type="presOf" srcId="{ABBE38A6-CAFE-4CA8-B2BE-E51A4DD401B1}" destId="{61FAF33D-0432-4529-94A4-311672608178}" srcOrd="0" destOrd="0" presId="urn:microsoft.com/office/officeart/2018/2/layout/IconVerticalSolidList"/>
    <dgm:cxn modelId="{6BDE7D8E-93A6-422A-8D5C-3DE52DEE56DC}" srcId="{ABBE38A6-CAFE-4CA8-B2BE-E51A4DD401B1}" destId="{AEFC6A6C-AD68-4B2A-8277-C44649C62652}" srcOrd="2" destOrd="0" parTransId="{2F8D1B0F-ABFE-444F-A489-2A6CAD435657}" sibTransId="{F7C87561-0463-4AE1-8E4A-E5DE4385BFD8}"/>
    <dgm:cxn modelId="{F1392C67-B85C-45BD-ABAC-8FEF2897747D}" type="presOf" srcId="{AEFC6A6C-AD68-4B2A-8277-C44649C62652}" destId="{41E83266-B775-47C8-B815-CF2AB6C68FE4}" srcOrd="0" destOrd="0" presId="urn:microsoft.com/office/officeart/2018/2/layout/IconVerticalSolidList"/>
    <dgm:cxn modelId="{D3137C64-85A5-4397-9556-A16BABF383DD}" srcId="{ABBE38A6-CAFE-4CA8-B2BE-E51A4DD401B1}" destId="{4A66476A-45F8-4281-9723-3D2C93B9F131}" srcOrd="1" destOrd="0" parTransId="{CA56C0B9-5D50-4EB5-9A6B-CE9170D3B730}" sibTransId="{C5EDFB9B-2220-4129-AEC0-0E10555967B9}"/>
    <dgm:cxn modelId="{36FB5D41-AF13-4D04-8CFF-7EB41DA08400}" srcId="{ABBE38A6-CAFE-4CA8-B2BE-E51A4DD401B1}" destId="{E0AD80F7-C663-4D19-9555-055B5572BE94}" srcOrd="0" destOrd="0" parTransId="{EDDA057C-89CB-4398-BAC0-5B849E8F0D1A}" sibTransId="{7D0C7DB2-AF1E-45EA-8AB8-12C36B8425EF}"/>
    <dgm:cxn modelId="{2F04344C-6098-4A04-A3DF-51D57B7E0DFC}" type="presOf" srcId="{4A66476A-45F8-4281-9723-3D2C93B9F131}" destId="{F705176C-957F-44A2-A89D-F88F828D709A}" srcOrd="0" destOrd="0" presId="urn:microsoft.com/office/officeart/2018/2/layout/IconVerticalSolidList"/>
    <dgm:cxn modelId="{9DAF5D2A-030A-4210-9A3F-09F91366A05B}" type="presOf" srcId="{E0AD80F7-C663-4D19-9555-055B5572BE94}" destId="{D12A00CA-D502-4CEC-8944-7F8DA80FF21A}" srcOrd="0" destOrd="0" presId="urn:microsoft.com/office/officeart/2018/2/layout/IconVerticalSolidList"/>
    <dgm:cxn modelId="{F46F099D-1A9B-4451-97EA-CF8284CE05F5}" type="presParOf" srcId="{61FAF33D-0432-4529-94A4-311672608178}" destId="{36699A97-AB68-4E30-B1FE-13A46A0840E9}" srcOrd="0" destOrd="0" presId="urn:microsoft.com/office/officeart/2018/2/layout/IconVerticalSolidList"/>
    <dgm:cxn modelId="{ACDD772A-717A-4D96-ADF4-3DB08BBCCFAA}" type="presParOf" srcId="{36699A97-AB68-4E30-B1FE-13A46A0840E9}" destId="{A612682A-A770-4E71-9C31-FD546EEFF8F5}" srcOrd="0" destOrd="0" presId="urn:microsoft.com/office/officeart/2018/2/layout/IconVerticalSolidList"/>
    <dgm:cxn modelId="{C56AA2E5-E43D-4305-B74A-2D0959560B1D}" type="presParOf" srcId="{36699A97-AB68-4E30-B1FE-13A46A0840E9}" destId="{6AF52B40-25E9-4326-AD50-D70D66FD2877}" srcOrd="1" destOrd="0" presId="urn:microsoft.com/office/officeart/2018/2/layout/IconVerticalSolidList"/>
    <dgm:cxn modelId="{05CB5B67-CAFE-45D2-82FA-C493CD04D4E3}" type="presParOf" srcId="{36699A97-AB68-4E30-B1FE-13A46A0840E9}" destId="{B80A3877-FFF1-4760-9B25-A637CBFE7235}" srcOrd="2" destOrd="0" presId="urn:microsoft.com/office/officeart/2018/2/layout/IconVerticalSolidList"/>
    <dgm:cxn modelId="{C40D4C52-DEDA-4A62-BE51-2D1388E4C3E6}" type="presParOf" srcId="{36699A97-AB68-4E30-B1FE-13A46A0840E9}" destId="{D12A00CA-D502-4CEC-8944-7F8DA80FF21A}" srcOrd="3" destOrd="0" presId="urn:microsoft.com/office/officeart/2018/2/layout/IconVerticalSolidList"/>
    <dgm:cxn modelId="{F1592C5E-8906-4F80-8DD6-1DB3D2BA8E3A}" type="presParOf" srcId="{61FAF33D-0432-4529-94A4-311672608178}" destId="{C1EE3568-806E-4FE6-9393-C59A4A9AE760}" srcOrd="1" destOrd="0" presId="urn:microsoft.com/office/officeart/2018/2/layout/IconVerticalSolidList"/>
    <dgm:cxn modelId="{82FBE8F1-1A6D-48CB-9540-44C01F86B062}" type="presParOf" srcId="{61FAF33D-0432-4529-94A4-311672608178}" destId="{8E5E03CF-54F4-44C2-A499-4271B0F1149C}" srcOrd="2" destOrd="0" presId="urn:microsoft.com/office/officeart/2018/2/layout/IconVerticalSolidList"/>
    <dgm:cxn modelId="{F3D01AB3-BADC-44BF-81FD-38B491D14603}" type="presParOf" srcId="{8E5E03CF-54F4-44C2-A499-4271B0F1149C}" destId="{B7C29437-D8C1-4561-BEAD-C1D9CB7DDC44}" srcOrd="0" destOrd="0" presId="urn:microsoft.com/office/officeart/2018/2/layout/IconVerticalSolidList"/>
    <dgm:cxn modelId="{1F4F82B0-D71E-4983-BBE5-35764FAB4A68}" type="presParOf" srcId="{8E5E03CF-54F4-44C2-A499-4271B0F1149C}" destId="{8561FF8F-6368-40E7-A8F9-D327B14651DE}" srcOrd="1" destOrd="0" presId="urn:microsoft.com/office/officeart/2018/2/layout/IconVerticalSolidList"/>
    <dgm:cxn modelId="{E7E2FE17-8E3C-4C19-8AE8-8C6AEB2457C1}" type="presParOf" srcId="{8E5E03CF-54F4-44C2-A499-4271B0F1149C}" destId="{86CD3D3C-DFE4-4622-AA6A-1568DFBC1CCA}" srcOrd="2" destOrd="0" presId="urn:microsoft.com/office/officeart/2018/2/layout/IconVerticalSolidList"/>
    <dgm:cxn modelId="{94ED02ED-A337-4DAC-BBFC-C06F595518D7}" type="presParOf" srcId="{8E5E03CF-54F4-44C2-A499-4271B0F1149C}" destId="{F705176C-957F-44A2-A89D-F88F828D709A}" srcOrd="3" destOrd="0" presId="urn:microsoft.com/office/officeart/2018/2/layout/IconVerticalSolidList"/>
    <dgm:cxn modelId="{C37F44BD-8573-4446-972D-D372502C4563}" type="presParOf" srcId="{61FAF33D-0432-4529-94A4-311672608178}" destId="{29C906C2-0C42-4B52-B504-9197EE992873}" srcOrd="3" destOrd="0" presId="urn:microsoft.com/office/officeart/2018/2/layout/IconVerticalSolidList"/>
    <dgm:cxn modelId="{CBD37F69-2960-4054-AB1A-8136352553DE}" type="presParOf" srcId="{61FAF33D-0432-4529-94A4-311672608178}" destId="{BA72E687-C4BD-4E93-8C25-16D61384D7E1}" srcOrd="4" destOrd="0" presId="urn:microsoft.com/office/officeart/2018/2/layout/IconVerticalSolidList"/>
    <dgm:cxn modelId="{390C1597-87E8-4C3D-A48D-F0FB449C11E6}" type="presParOf" srcId="{BA72E687-C4BD-4E93-8C25-16D61384D7E1}" destId="{B669DBEA-C622-4572-A301-E88DDE846F92}" srcOrd="0" destOrd="0" presId="urn:microsoft.com/office/officeart/2018/2/layout/IconVerticalSolidList"/>
    <dgm:cxn modelId="{E86376D7-225A-4996-BEBB-21A6DF9722FC}" type="presParOf" srcId="{BA72E687-C4BD-4E93-8C25-16D61384D7E1}" destId="{9BC27B18-FCED-4F4E-8E52-BC67BF367080}" srcOrd="1" destOrd="0" presId="urn:microsoft.com/office/officeart/2018/2/layout/IconVerticalSolidList"/>
    <dgm:cxn modelId="{8C582A72-D48F-4EB6-A57D-BF5709EEBA01}" type="presParOf" srcId="{BA72E687-C4BD-4E93-8C25-16D61384D7E1}" destId="{22193A89-7CA1-4B91-9A8B-CF50C28BCA6B}" srcOrd="2" destOrd="0" presId="urn:microsoft.com/office/officeart/2018/2/layout/IconVerticalSolidList"/>
    <dgm:cxn modelId="{B50473C0-2E2F-406E-BB8D-FF0992C796CC}" type="presParOf" srcId="{BA72E687-C4BD-4E93-8C25-16D61384D7E1}" destId="{41E83266-B775-47C8-B815-CF2AB6C68FE4}" srcOrd="3" destOrd="0" presId="urn:microsoft.com/office/officeart/2018/2/layout/IconVerticalSolidLis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6CC8B7F-7A64-4BCB-AA42-EB953A9AC381}"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693FB8DF-CA7E-4F82-A996-3CC8C94E2D05}">
      <dgm:prSet/>
      <dgm:spPr/>
      <dgm:t>
        <a:bodyPr/>
        <a:lstStyle/>
        <a:p>
          <a:r>
            <a:rPr lang="en-US"/>
            <a:t>Accuracy</a:t>
          </a:r>
        </a:p>
      </dgm:t>
    </dgm:pt>
    <dgm:pt modelId="{3614B054-02C3-4078-8B1F-CEDEF4730596}" type="parTrans" cxnId="{84C4EA1F-9C65-4582-A49F-65BDBBE7570B}">
      <dgm:prSet/>
      <dgm:spPr/>
      <dgm:t>
        <a:bodyPr/>
        <a:lstStyle/>
        <a:p>
          <a:endParaRPr lang="en-US"/>
        </a:p>
      </dgm:t>
    </dgm:pt>
    <dgm:pt modelId="{43A19F45-C134-4691-9A6C-C3F2434DC858}" type="sibTrans" cxnId="{84C4EA1F-9C65-4582-A49F-65BDBBE7570B}">
      <dgm:prSet/>
      <dgm:spPr/>
      <dgm:t>
        <a:bodyPr/>
        <a:lstStyle/>
        <a:p>
          <a:endParaRPr lang="en-US"/>
        </a:p>
      </dgm:t>
    </dgm:pt>
    <dgm:pt modelId="{058435A1-A7C3-4705-B3F7-55E987581EE4}">
      <dgm:prSet/>
      <dgm:spPr/>
      <dgm:t>
        <a:bodyPr/>
        <a:lstStyle/>
        <a:p>
          <a:r>
            <a:rPr lang="en-US"/>
            <a:t>Precision</a:t>
          </a:r>
        </a:p>
      </dgm:t>
    </dgm:pt>
    <dgm:pt modelId="{1D214319-1D57-482E-ACB2-04C832781500}" type="parTrans" cxnId="{0686D1E7-6E17-4AEF-A4D8-A2B8E549BE6E}">
      <dgm:prSet/>
      <dgm:spPr/>
      <dgm:t>
        <a:bodyPr/>
        <a:lstStyle/>
        <a:p>
          <a:endParaRPr lang="en-US"/>
        </a:p>
      </dgm:t>
    </dgm:pt>
    <dgm:pt modelId="{0F0068D7-2C10-4F49-9C92-D5D8BEE653DE}" type="sibTrans" cxnId="{0686D1E7-6E17-4AEF-A4D8-A2B8E549BE6E}">
      <dgm:prSet/>
      <dgm:spPr/>
      <dgm:t>
        <a:bodyPr/>
        <a:lstStyle/>
        <a:p>
          <a:endParaRPr lang="en-US"/>
        </a:p>
      </dgm:t>
    </dgm:pt>
    <dgm:pt modelId="{A4CF5C85-D52D-4964-B467-485745B560E7}">
      <dgm:prSet/>
      <dgm:spPr/>
      <dgm:t>
        <a:bodyPr/>
        <a:lstStyle/>
        <a:p>
          <a:r>
            <a:rPr lang="en-US"/>
            <a:t>Recall</a:t>
          </a:r>
        </a:p>
      </dgm:t>
    </dgm:pt>
    <dgm:pt modelId="{2E31F3EE-F323-4B89-A6A9-2ECC0A186695}" type="parTrans" cxnId="{76779134-3F0D-47FD-850D-D16A632DBB74}">
      <dgm:prSet/>
      <dgm:spPr/>
      <dgm:t>
        <a:bodyPr/>
        <a:lstStyle/>
        <a:p>
          <a:endParaRPr lang="en-US"/>
        </a:p>
      </dgm:t>
    </dgm:pt>
    <dgm:pt modelId="{5E2E354B-C999-4BF1-828A-B9AD3B986841}" type="sibTrans" cxnId="{76779134-3F0D-47FD-850D-D16A632DBB74}">
      <dgm:prSet/>
      <dgm:spPr/>
      <dgm:t>
        <a:bodyPr/>
        <a:lstStyle/>
        <a:p>
          <a:endParaRPr lang="en-US"/>
        </a:p>
      </dgm:t>
    </dgm:pt>
    <dgm:pt modelId="{D6B56D82-3B20-4775-B6C6-0F96197D723E}">
      <dgm:prSet/>
      <dgm:spPr/>
      <dgm:t>
        <a:bodyPr/>
        <a:lstStyle/>
        <a:p>
          <a:r>
            <a:rPr lang="en-US"/>
            <a:t>Confusion matrix</a:t>
          </a:r>
        </a:p>
      </dgm:t>
    </dgm:pt>
    <dgm:pt modelId="{BC008B90-711E-4457-8B3F-3191A758470A}" type="parTrans" cxnId="{15368FD9-9930-4DD5-8D54-6FA05D956E54}">
      <dgm:prSet/>
      <dgm:spPr/>
      <dgm:t>
        <a:bodyPr/>
        <a:lstStyle/>
        <a:p>
          <a:endParaRPr lang="en-US"/>
        </a:p>
      </dgm:t>
    </dgm:pt>
    <dgm:pt modelId="{F73DEEE5-6F0A-4BED-A022-B186F91DD921}" type="sibTrans" cxnId="{15368FD9-9930-4DD5-8D54-6FA05D956E54}">
      <dgm:prSet/>
      <dgm:spPr/>
      <dgm:t>
        <a:bodyPr/>
        <a:lstStyle/>
        <a:p>
          <a:endParaRPr lang="en-US"/>
        </a:p>
      </dgm:t>
    </dgm:pt>
    <dgm:pt modelId="{F4507878-4616-48BF-8537-C2859BD652AC}">
      <dgm:prSet/>
      <dgm:spPr/>
      <dgm:t>
        <a:bodyPr/>
        <a:lstStyle/>
        <a:p>
          <a:r>
            <a:rPr lang="en-US"/>
            <a:t>F1-score</a:t>
          </a:r>
        </a:p>
      </dgm:t>
    </dgm:pt>
    <dgm:pt modelId="{131A53A4-4FD2-4518-91DE-17990FB70ED8}" type="parTrans" cxnId="{CAA3D684-AEEE-4E1E-BA7F-C925861A0204}">
      <dgm:prSet/>
      <dgm:spPr/>
      <dgm:t>
        <a:bodyPr/>
        <a:lstStyle/>
        <a:p>
          <a:endParaRPr lang="en-US"/>
        </a:p>
      </dgm:t>
    </dgm:pt>
    <dgm:pt modelId="{C64F37FD-32D9-44E3-93F0-CA0C1A7FE2C9}" type="sibTrans" cxnId="{CAA3D684-AEEE-4E1E-BA7F-C925861A0204}">
      <dgm:prSet/>
      <dgm:spPr/>
      <dgm:t>
        <a:bodyPr/>
        <a:lstStyle/>
        <a:p>
          <a:endParaRPr lang="en-US"/>
        </a:p>
      </dgm:t>
    </dgm:pt>
    <dgm:pt modelId="{98E2ED25-3E9B-4DF7-BA9C-E5F1D5BDDEF7}" type="pres">
      <dgm:prSet presAssocID="{96CC8B7F-7A64-4BCB-AA42-EB953A9AC381}" presName="root" presStyleCnt="0">
        <dgm:presLayoutVars>
          <dgm:dir/>
          <dgm:resizeHandles val="exact"/>
        </dgm:presLayoutVars>
      </dgm:prSet>
      <dgm:spPr/>
      <dgm:t>
        <a:bodyPr/>
        <a:lstStyle/>
        <a:p>
          <a:endParaRPr lang="en-GB"/>
        </a:p>
      </dgm:t>
    </dgm:pt>
    <dgm:pt modelId="{58D84F6E-B31C-497B-AC0A-DC02EF90B89D}" type="pres">
      <dgm:prSet presAssocID="{693FB8DF-CA7E-4F82-A996-3CC8C94E2D05}" presName="compNode" presStyleCnt="0"/>
      <dgm:spPr/>
    </dgm:pt>
    <dgm:pt modelId="{55688EFD-EB45-4CC2-985B-B99826245D3B}" type="pres">
      <dgm:prSet presAssocID="{693FB8DF-CA7E-4F82-A996-3CC8C94E2D05}" presName="iconRect" presStyleLbl="node1" presStyleIdx="0" presStyleCnt="5"/>
      <dgm:spPr>
        <a:blipFill>
          <a:blip xmlns:r="http://schemas.openxmlformats.org/officeDocument/2006/relationships" r:embed="rId1">
            <a:extLst>
              <a:ext uri="{28A0092B-C50C-407E-A947-70E740481C1C}">
                <a14:useLocalDpi xmlns="" xmlns:a14="http://schemas.microsoft.com/office/drawing/2010/main" val="0"/>
              </a:ext>
              <a:ext uri="{96DAC541-7B7A-43D3-8B79-37D633B846F1}">
                <asvg:svgBlip xmlns="" xmlns:asvg="http://schemas.microsoft.com/office/drawing/2016/SVG/main" r:embed="rId2"/>
              </a:ext>
            </a:extLst>
          </a:blip>
          <a:stretch>
            <a:fillRect/>
          </a:stretch>
        </a:blipFill>
        <a:ln>
          <a:noFill/>
        </a:ln>
      </dgm:spPr>
      <dgm:extLst>
        <a:ext uri="{E40237B7-FDA0-4F09-8148-C483321AD2D9}">
          <dgm14:cNvPr xmlns="" xmlns:dgm14="http://schemas.microsoft.com/office/drawing/2010/diagram" id="0" name="" descr="Bullseye"/>
        </a:ext>
      </dgm:extLst>
    </dgm:pt>
    <dgm:pt modelId="{FBCEFC1F-6728-4010-B2C4-88894A197354}" type="pres">
      <dgm:prSet presAssocID="{693FB8DF-CA7E-4F82-A996-3CC8C94E2D05}" presName="spaceRect" presStyleCnt="0"/>
      <dgm:spPr/>
    </dgm:pt>
    <dgm:pt modelId="{A65CB3F2-C97C-4D8F-81A6-3954319FB8B6}" type="pres">
      <dgm:prSet presAssocID="{693FB8DF-CA7E-4F82-A996-3CC8C94E2D05}" presName="textRect" presStyleLbl="revTx" presStyleIdx="0" presStyleCnt="5">
        <dgm:presLayoutVars>
          <dgm:chMax val="1"/>
          <dgm:chPref val="1"/>
        </dgm:presLayoutVars>
      </dgm:prSet>
      <dgm:spPr/>
      <dgm:t>
        <a:bodyPr/>
        <a:lstStyle/>
        <a:p>
          <a:endParaRPr lang="en-GB"/>
        </a:p>
      </dgm:t>
    </dgm:pt>
    <dgm:pt modelId="{1AC59391-D72C-4CFA-B858-F70848177D49}" type="pres">
      <dgm:prSet presAssocID="{43A19F45-C134-4691-9A6C-C3F2434DC858}" presName="sibTrans" presStyleCnt="0"/>
      <dgm:spPr/>
    </dgm:pt>
    <dgm:pt modelId="{9E5A41E0-9449-416F-A46E-64B4F0F9F098}" type="pres">
      <dgm:prSet presAssocID="{058435A1-A7C3-4705-B3F7-55E987581EE4}" presName="compNode" presStyleCnt="0"/>
      <dgm:spPr/>
    </dgm:pt>
    <dgm:pt modelId="{101B8D34-1DD8-40B8-B8EF-08651ECC42C0}" type="pres">
      <dgm:prSet presAssocID="{058435A1-A7C3-4705-B3F7-55E987581EE4}" presName="iconRect" presStyleLbl="node1" presStyleIdx="1" presStyleCnt="5"/>
      <dgm:spPr>
        <a:blipFill>
          <a:blip xmlns:r="http://schemas.openxmlformats.org/officeDocument/2006/relationships" r:embed="rId3">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tretch>
            <a:fillRect/>
          </a:stretch>
        </a:blipFill>
        <a:ln>
          <a:noFill/>
        </a:ln>
      </dgm:spPr>
      <dgm:extLst>
        <a:ext uri="{E40237B7-FDA0-4F09-8148-C483321AD2D9}">
          <dgm14:cNvPr xmlns="" xmlns:dgm14="http://schemas.microsoft.com/office/drawing/2010/diagram" id="0" name="" descr="Map compass"/>
        </a:ext>
      </dgm:extLst>
    </dgm:pt>
    <dgm:pt modelId="{BCDFDB67-EE09-41F5-8E6E-3733BCEED437}" type="pres">
      <dgm:prSet presAssocID="{058435A1-A7C3-4705-B3F7-55E987581EE4}" presName="spaceRect" presStyleCnt="0"/>
      <dgm:spPr/>
    </dgm:pt>
    <dgm:pt modelId="{2DFA0627-3636-4BC6-93FD-6B80161AF80A}" type="pres">
      <dgm:prSet presAssocID="{058435A1-A7C3-4705-B3F7-55E987581EE4}" presName="textRect" presStyleLbl="revTx" presStyleIdx="1" presStyleCnt="5">
        <dgm:presLayoutVars>
          <dgm:chMax val="1"/>
          <dgm:chPref val="1"/>
        </dgm:presLayoutVars>
      </dgm:prSet>
      <dgm:spPr/>
      <dgm:t>
        <a:bodyPr/>
        <a:lstStyle/>
        <a:p>
          <a:endParaRPr lang="en-GB"/>
        </a:p>
      </dgm:t>
    </dgm:pt>
    <dgm:pt modelId="{221AB95F-15A2-4890-926D-0558E51E88E1}" type="pres">
      <dgm:prSet presAssocID="{0F0068D7-2C10-4F49-9C92-D5D8BEE653DE}" presName="sibTrans" presStyleCnt="0"/>
      <dgm:spPr/>
    </dgm:pt>
    <dgm:pt modelId="{4B202574-0906-4B3E-B1AC-CEC2675E88CC}" type="pres">
      <dgm:prSet presAssocID="{A4CF5C85-D52D-4964-B467-485745B560E7}" presName="compNode" presStyleCnt="0"/>
      <dgm:spPr/>
    </dgm:pt>
    <dgm:pt modelId="{BC558FCC-179D-4363-BB83-1A8959A2D443}" type="pres">
      <dgm:prSet presAssocID="{A4CF5C85-D52D-4964-B467-485745B560E7}" presName="iconRect" presStyleLbl="node1" presStyleIdx="2" presStyleCnt="5"/>
      <dgm:spPr>
        <a:blipFill>
          <a:blip xmlns:r="http://schemas.openxmlformats.org/officeDocument/2006/relationships" r:embed="rId5">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tretch>
            <a:fillRect/>
          </a:stretch>
        </a:blipFill>
        <a:ln>
          <a:noFill/>
        </a:ln>
      </dgm:spPr>
      <dgm:extLst>
        <a:ext uri="{E40237B7-FDA0-4F09-8148-C483321AD2D9}">
          <dgm14:cNvPr xmlns="" xmlns:dgm14="http://schemas.microsoft.com/office/drawing/2010/diagram" id="0" name="" descr="Brain in head"/>
        </a:ext>
      </dgm:extLst>
    </dgm:pt>
    <dgm:pt modelId="{7E88ABA5-C8C2-4779-8A11-B5D7C7FAD713}" type="pres">
      <dgm:prSet presAssocID="{A4CF5C85-D52D-4964-B467-485745B560E7}" presName="spaceRect" presStyleCnt="0"/>
      <dgm:spPr/>
    </dgm:pt>
    <dgm:pt modelId="{71D3DC32-3CEC-4531-B942-B061686A3995}" type="pres">
      <dgm:prSet presAssocID="{A4CF5C85-D52D-4964-B467-485745B560E7}" presName="textRect" presStyleLbl="revTx" presStyleIdx="2" presStyleCnt="5">
        <dgm:presLayoutVars>
          <dgm:chMax val="1"/>
          <dgm:chPref val="1"/>
        </dgm:presLayoutVars>
      </dgm:prSet>
      <dgm:spPr/>
      <dgm:t>
        <a:bodyPr/>
        <a:lstStyle/>
        <a:p>
          <a:endParaRPr lang="en-GB"/>
        </a:p>
      </dgm:t>
    </dgm:pt>
    <dgm:pt modelId="{F3A0860C-307F-4818-B2A4-D86649720418}" type="pres">
      <dgm:prSet presAssocID="{5E2E354B-C999-4BF1-828A-B9AD3B986841}" presName="sibTrans" presStyleCnt="0"/>
      <dgm:spPr/>
    </dgm:pt>
    <dgm:pt modelId="{C0100466-1842-44F6-BDB2-E53B7C3440B0}" type="pres">
      <dgm:prSet presAssocID="{D6B56D82-3B20-4775-B6C6-0F96197D723E}" presName="compNode" presStyleCnt="0"/>
      <dgm:spPr/>
    </dgm:pt>
    <dgm:pt modelId="{368D3BFC-8126-4E8E-BD06-B8619DFE7BED}" type="pres">
      <dgm:prSet presAssocID="{D6B56D82-3B20-4775-B6C6-0F96197D723E}" presName="iconRect" presStyleLbl="node1" presStyleIdx="3" presStyleCnt="5"/>
      <dgm:spPr>
        <a:blipFill>
          <a:blip xmlns:r="http://schemas.openxmlformats.org/officeDocument/2006/relationships" r:embed="rId7">
            <a:extLst>
              <a:ext uri="{28A0092B-C50C-407E-A947-70E740481C1C}">
                <a14:useLocalDpi xmlns="" xmlns:a14="http://schemas.microsoft.com/office/drawing/2010/main" val="0"/>
              </a:ext>
              <a:ext uri="{96DAC541-7B7A-43D3-8B79-37D633B846F1}">
                <asvg:svgBlip xmlns="" xmlns:asvg="http://schemas.microsoft.com/office/drawing/2016/SVG/main" r:embed="rId8"/>
              </a:ext>
            </a:extLst>
          </a:blip>
          <a:stretch>
            <a:fillRect/>
          </a:stretch>
        </a:blipFill>
        <a:ln>
          <a:noFill/>
        </a:ln>
      </dgm:spPr>
      <dgm:extLst>
        <a:ext uri="{E40237B7-FDA0-4F09-8148-C483321AD2D9}">
          <dgm14:cNvPr xmlns="" xmlns:dgm14="http://schemas.microsoft.com/office/drawing/2010/diagram" id="0" name="" descr="Confused Person"/>
        </a:ext>
      </dgm:extLst>
    </dgm:pt>
    <dgm:pt modelId="{F0726B43-73BF-436C-AC64-705F5080D7E6}" type="pres">
      <dgm:prSet presAssocID="{D6B56D82-3B20-4775-B6C6-0F96197D723E}" presName="spaceRect" presStyleCnt="0"/>
      <dgm:spPr/>
    </dgm:pt>
    <dgm:pt modelId="{37FD060D-63E0-453B-B372-9DEC11DC3C10}" type="pres">
      <dgm:prSet presAssocID="{D6B56D82-3B20-4775-B6C6-0F96197D723E}" presName="textRect" presStyleLbl="revTx" presStyleIdx="3" presStyleCnt="5">
        <dgm:presLayoutVars>
          <dgm:chMax val="1"/>
          <dgm:chPref val="1"/>
        </dgm:presLayoutVars>
      </dgm:prSet>
      <dgm:spPr/>
      <dgm:t>
        <a:bodyPr/>
        <a:lstStyle/>
        <a:p>
          <a:endParaRPr lang="en-GB"/>
        </a:p>
      </dgm:t>
    </dgm:pt>
    <dgm:pt modelId="{BC734BA0-1870-4C8B-880C-35C3EF7F50CA}" type="pres">
      <dgm:prSet presAssocID="{F73DEEE5-6F0A-4BED-A022-B186F91DD921}" presName="sibTrans" presStyleCnt="0"/>
      <dgm:spPr/>
    </dgm:pt>
    <dgm:pt modelId="{01B5280B-A71F-4A73-B8DE-38D9F9E0BAF9}" type="pres">
      <dgm:prSet presAssocID="{F4507878-4616-48BF-8537-C2859BD652AC}" presName="compNode" presStyleCnt="0"/>
      <dgm:spPr/>
    </dgm:pt>
    <dgm:pt modelId="{04A2494F-27BA-4BF4-9731-C8C2FDFCC1F2}" type="pres">
      <dgm:prSet presAssocID="{F4507878-4616-48BF-8537-C2859BD652AC}" presName="iconRect" presStyleLbl="node1" presStyleIdx="4" presStyleCnt="5"/>
      <dgm:spPr>
        <a:blipFill>
          <a:blip xmlns:r="http://schemas.openxmlformats.org/officeDocument/2006/relationships" r:embed="rId9">
            <a:extLst>
              <a:ext uri="{28A0092B-C50C-407E-A947-70E740481C1C}">
                <a14:useLocalDpi xmlns="" xmlns:a14="http://schemas.microsoft.com/office/drawing/2010/main" val="0"/>
              </a:ext>
              <a:ext uri="{96DAC541-7B7A-43D3-8B79-37D633B846F1}">
                <asvg:svgBlip xmlns="" xmlns:asvg="http://schemas.microsoft.com/office/drawing/2016/SVG/main" r:embed="rId10"/>
              </a:ext>
            </a:extLst>
          </a:blip>
          <a:stretch>
            <a:fillRect/>
          </a:stretch>
        </a:blipFill>
        <a:ln>
          <a:noFill/>
        </a:ln>
      </dgm:spPr>
      <dgm:extLst>
        <a:ext uri="{E40237B7-FDA0-4F09-8148-C483321AD2D9}">
          <dgm14:cNvPr xmlns="" xmlns:dgm14="http://schemas.microsoft.com/office/drawing/2010/diagram" id="0" name="" descr="Checkmark"/>
        </a:ext>
      </dgm:extLst>
    </dgm:pt>
    <dgm:pt modelId="{ABC8A99B-E144-4E8B-B0E9-E1494A2E6319}" type="pres">
      <dgm:prSet presAssocID="{F4507878-4616-48BF-8537-C2859BD652AC}" presName="spaceRect" presStyleCnt="0"/>
      <dgm:spPr/>
    </dgm:pt>
    <dgm:pt modelId="{E8C6A651-4F7F-4B27-B9F7-AD1163711D3C}" type="pres">
      <dgm:prSet presAssocID="{F4507878-4616-48BF-8537-C2859BD652AC}" presName="textRect" presStyleLbl="revTx" presStyleIdx="4" presStyleCnt="5">
        <dgm:presLayoutVars>
          <dgm:chMax val="1"/>
          <dgm:chPref val="1"/>
        </dgm:presLayoutVars>
      </dgm:prSet>
      <dgm:spPr/>
      <dgm:t>
        <a:bodyPr/>
        <a:lstStyle/>
        <a:p>
          <a:endParaRPr lang="en-GB"/>
        </a:p>
      </dgm:t>
    </dgm:pt>
  </dgm:ptLst>
  <dgm:cxnLst>
    <dgm:cxn modelId="{15368FD9-9930-4DD5-8D54-6FA05D956E54}" srcId="{96CC8B7F-7A64-4BCB-AA42-EB953A9AC381}" destId="{D6B56D82-3B20-4775-B6C6-0F96197D723E}" srcOrd="3" destOrd="0" parTransId="{BC008B90-711E-4457-8B3F-3191A758470A}" sibTransId="{F73DEEE5-6F0A-4BED-A022-B186F91DD921}"/>
    <dgm:cxn modelId="{A85A26EC-1A4C-443C-A38C-C414A6651408}" type="presOf" srcId="{693FB8DF-CA7E-4F82-A996-3CC8C94E2D05}" destId="{A65CB3F2-C97C-4D8F-81A6-3954319FB8B6}" srcOrd="0" destOrd="0" presId="urn:microsoft.com/office/officeart/2018/2/layout/IconLabelList"/>
    <dgm:cxn modelId="{06655D70-04D1-44B1-BCBB-32464E451EFF}" type="presOf" srcId="{F4507878-4616-48BF-8537-C2859BD652AC}" destId="{E8C6A651-4F7F-4B27-B9F7-AD1163711D3C}" srcOrd="0" destOrd="0" presId="urn:microsoft.com/office/officeart/2018/2/layout/IconLabelList"/>
    <dgm:cxn modelId="{84C4EA1F-9C65-4582-A49F-65BDBBE7570B}" srcId="{96CC8B7F-7A64-4BCB-AA42-EB953A9AC381}" destId="{693FB8DF-CA7E-4F82-A996-3CC8C94E2D05}" srcOrd="0" destOrd="0" parTransId="{3614B054-02C3-4078-8B1F-CEDEF4730596}" sibTransId="{43A19F45-C134-4691-9A6C-C3F2434DC858}"/>
    <dgm:cxn modelId="{18B96700-FE9C-4A08-8A4F-AFCD1B1B3DF8}" type="presOf" srcId="{96CC8B7F-7A64-4BCB-AA42-EB953A9AC381}" destId="{98E2ED25-3E9B-4DF7-BA9C-E5F1D5BDDEF7}" srcOrd="0" destOrd="0" presId="urn:microsoft.com/office/officeart/2018/2/layout/IconLabelList"/>
    <dgm:cxn modelId="{0686D1E7-6E17-4AEF-A4D8-A2B8E549BE6E}" srcId="{96CC8B7F-7A64-4BCB-AA42-EB953A9AC381}" destId="{058435A1-A7C3-4705-B3F7-55E987581EE4}" srcOrd="1" destOrd="0" parTransId="{1D214319-1D57-482E-ACB2-04C832781500}" sibTransId="{0F0068D7-2C10-4F49-9C92-D5D8BEE653DE}"/>
    <dgm:cxn modelId="{C06841B3-A7BF-46C7-9341-324D0BDC74D7}" type="presOf" srcId="{058435A1-A7C3-4705-B3F7-55E987581EE4}" destId="{2DFA0627-3636-4BC6-93FD-6B80161AF80A}" srcOrd="0" destOrd="0" presId="urn:microsoft.com/office/officeart/2018/2/layout/IconLabelList"/>
    <dgm:cxn modelId="{CAA3D684-AEEE-4E1E-BA7F-C925861A0204}" srcId="{96CC8B7F-7A64-4BCB-AA42-EB953A9AC381}" destId="{F4507878-4616-48BF-8537-C2859BD652AC}" srcOrd="4" destOrd="0" parTransId="{131A53A4-4FD2-4518-91DE-17990FB70ED8}" sibTransId="{C64F37FD-32D9-44E3-93F0-CA0C1A7FE2C9}"/>
    <dgm:cxn modelId="{1AA162AA-C79F-444E-BCC9-DBAAEDFA6184}" type="presOf" srcId="{A4CF5C85-D52D-4964-B467-485745B560E7}" destId="{71D3DC32-3CEC-4531-B942-B061686A3995}" srcOrd="0" destOrd="0" presId="urn:microsoft.com/office/officeart/2018/2/layout/IconLabelList"/>
    <dgm:cxn modelId="{76779134-3F0D-47FD-850D-D16A632DBB74}" srcId="{96CC8B7F-7A64-4BCB-AA42-EB953A9AC381}" destId="{A4CF5C85-D52D-4964-B467-485745B560E7}" srcOrd="2" destOrd="0" parTransId="{2E31F3EE-F323-4B89-A6A9-2ECC0A186695}" sibTransId="{5E2E354B-C999-4BF1-828A-B9AD3B986841}"/>
    <dgm:cxn modelId="{4C860772-5FE7-4E94-9DBE-415FEC3E2F72}" type="presOf" srcId="{D6B56D82-3B20-4775-B6C6-0F96197D723E}" destId="{37FD060D-63E0-453B-B372-9DEC11DC3C10}" srcOrd="0" destOrd="0" presId="urn:microsoft.com/office/officeart/2018/2/layout/IconLabelList"/>
    <dgm:cxn modelId="{D9EA3B0C-4307-47FF-92C1-8B499D331517}" type="presParOf" srcId="{98E2ED25-3E9B-4DF7-BA9C-E5F1D5BDDEF7}" destId="{58D84F6E-B31C-497B-AC0A-DC02EF90B89D}" srcOrd="0" destOrd="0" presId="urn:microsoft.com/office/officeart/2018/2/layout/IconLabelList"/>
    <dgm:cxn modelId="{FD438639-4769-4E9D-B170-9FD10E064DB9}" type="presParOf" srcId="{58D84F6E-B31C-497B-AC0A-DC02EF90B89D}" destId="{55688EFD-EB45-4CC2-985B-B99826245D3B}" srcOrd="0" destOrd="0" presId="urn:microsoft.com/office/officeart/2018/2/layout/IconLabelList"/>
    <dgm:cxn modelId="{D4247749-5E49-4590-A940-A44E251D7950}" type="presParOf" srcId="{58D84F6E-B31C-497B-AC0A-DC02EF90B89D}" destId="{FBCEFC1F-6728-4010-B2C4-88894A197354}" srcOrd="1" destOrd="0" presId="urn:microsoft.com/office/officeart/2018/2/layout/IconLabelList"/>
    <dgm:cxn modelId="{A935A465-5CB6-4358-8561-57AAE2F4E3ED}" type="presParOf" srcId="{58D84F6E-B31C-497B-AC0A-DC02EF90B89D}" destId="{A65CB3F2-C97C-4D8F-81A6-3954319FB8B6}" srcOrd="2" destOrd="0" presId="urn:microsoft.com/office/officeart/2018/2/layout/IconLabelList"/>
    <dgm:cxn modelId="{6A9470D4-130D-40A0-BE25-772682BF957C}" type="presParOf" srcId="{98E2ED25-3E9B-4DF7-BA9C-E5F1D5BDDEF7}" destId="{1AC59391-D72C-4CFA-B858-F70848177D49}" srcOrd="1" destOrd="0" presId="urn:microsoft.com/office/officeart/2018/2/layout/IconLabelList"/>
    <dgm:cxn modelId="{99A0151B-E599-494D-B113-71043062C369}" type="presParOf" srcId="{98E2ED25-3E9B-4DF7-BA9C-E5F1D5BDDEF7}" destId="{9E5A41E0-9449-416F-A46E-64B4F0F9F098}" srcOrd="2" destOrd="0" presId="urn:microsoft.com/office/officeart/2018/2/layout/IconLabelList"/>
    <dgm:cxn modelId="{6F1AD12B-BD16-4345-AAC8-BD9C123CAC52}" type="presParOf" srcId="{9E5A41E0-9449-416F-A46E-64B4F0F9F098}" destId="{101B8D34-1DD8-40B8-B8EF-08651ECC42C0}" srcOrd="0" destOrd="0" presId="urn:microsoft.com/office/officeart/2018/2/layout/IconLabelList"/>
    <dgm:cxn modelId="{2C7CA1D8-8197-41DA-84D0-60A7E149DDAE}" type="presParOf" srcId="{9E5A41E0-9449-416F-A46E-64B4F0F9F098}" destId="{BCDFDB67-EE09-41F5-8E6E-3733BCEED437}" srcOrd="1" destOrd="0" presId="urn:microsoft.com/office/officeart/2018/2/layout/IconLabelList"/>
    <dgm:cxn modelId="{05F87087-3F55-44FE-9589-12D57A8B02C5}" type="presParOf" srcId="{9E5A41E0-9449-416F-A46E-64B4F0F9F098}" destId="{2DFA0627-3636-4BC6-93FD-6B80161AF80A}" srcOrd="2" destOrd="0" presId="urn:microsoft.com/office/officeart/2018/2/layout/IconLabelList"/>
    <dgm:cxn modelId="{4B919FE9-B225-4F66-8595-DED962939F80}" type="presParOf" srcId="{98E2ED25-3E9B-4DF7-BA9C-E5F1D5BDDEF7}" destId="{221AB95F-15A2-4890-926D-0558E51E88E1}" srcOrd="3" destOrd="0" presId="urn:microsoft.com/office/officeart/2018/2/layout/IconLabelList"/>
    <dgm:cxn modelId="{DC941240-2B1B-4302-B604-636FA34E0B2F}" type="presParOf" srcId="{98E2ED25-3E9B-4DF7-BA9C-E5F1D5BDDEF7}" destId="{4B202574-0906-4B3E-B1AC-CEC2675E88CC}" srcOrd="4" destOrd="0" presId="urn:microsoft.com/office/officeart/2018/2/layout/IconLabelList"/>
    <dgm:cxn modelId="{5E93BC6E-575D-4934-B336-58426F025450}" type="presParOf" srcId="{4B202574-0906-4B3E-B1AC-CEC2675E88CC}" destId="{BC558FCC-179D-4363-BB83-1A8959A2D443}" srcOrd="0" destOrd="0" presId="urn:microsoft.com/office/officeart/2018/2/layout/IconLabelList"/>
    <dgm:cxn modelId="{EE2DFD0B-32A5-4955-B3B4-73AA7D628E7E}" type="presParOf" srcId="{4B202574-0906-4B3E-B1AC-CEC2675E88CC}" destId="{7E88ABA5-C8C2-4779-8A11-B5D7C7FAD713}" srcOrd="1" destOrd="0" presId="urn:microsoft.com/office/officeart/2018/2/layout/IconLabelList"/>
    <dgm:cxn modelId="{8AEB9FB9-A05B-46DE-AA60-741173F32745}" type="presParOf" srcId="{4B202574-0906-4B3E-B1AC-CEC2675E88CC}" destId="{71D3DC32-3CEC-4531-B942-B061686A3995}" srcOrd="2" destOrd="0" presId="urn:microsoft.com/office/officeart/2018/2/layout/IconLabelList"/>
    <dgm:cxn modelId="{E37D5C8A-DC87-461A-A30A-A2C7E792261C}" type="presParOf" srcId="{98E2ED25-3E9B-4DF7-BA9C-E5F1D5BDDEF7}" destId="{F3A0860C-307F-4818-B2A4-D86649720418}" srcOrd="5" destOrd="0" presId="urn:microsoft.com/office/officeart/2018/2/layout/IconLabelList"/>
    <dgm:cxn modelId="{158B88B2-0677-4866-A9D8-0B8ED124554A}" type="presParOf" srcId="{98E2ED25-3E9B-4DF7-BA9C-E5F1D5BDDEF7}" destId="{C0100466-1842-44F6-BDB2-E53B7C3440B0}" srcOrd="6" destOrd="0" presId="urn:microsoft.com/office/officeart/2018/2/layout/IconLabelList"/>
    <dgm:cxn modelId="{CB7D3749-EA24-4890-8348-E6BA3B9C76AA}" type="presParOf" srcId="{C0100466-1842-44F6-BDB2-E53B7C3440B0}" destId="{368D3BFC-8126-4E8E-BD06-B8619DFE7BED}" srcOrd="0" destOrd="0" presId="urn:microsoft.com/office/officeart/2018/2/layout/IconLabelList"/>
    <dgm:cxn modelId="{3A474A8B-0322-46FF-9445-68FD00B847DD}" type="presParOf" srcId="{C0100466-1842-44F6-BDB2-E53B7C3440B0}" destId="{F0726B43-73BF-436C-AC64-705F5080D7E6}" srcOrd="1" destOrd="0" presId="urn:microsoft.com/office/officeart/2018/2/layout/IconLabelList"/>
    <dgm:cxn modelId="{2614890B-151F-4513-BDA3-E524B29C2CF3}" type="presParOf" srcId="{C0100466-1842-44F6-BDB2-E53B7C3440B0}" destId="{37FD060D-63E0-453B-B372-9DEC11DC3C10}" srcOrd="2" destOrd="0" presId="urn:microsoft.com/office/officeart/2018/2/layout/IconLabelList"/>
    <dgm:cxn modelId="{5C4A14C3-B7FD-4190-8BBA-46B86615DF08}" type="presParOf" srcId="{98E2ED25-3E9B-4DF7-BA9C-E5F1D5BDDEF7}" destId="{BC734BA0-1870-4C8B-880C-35C3EF7F50CA}" srcOrd="7" destOrd="0" presId="urn:microsoft.com/office/officeart/2018/2/layout/IconLabelList"/>
    <dgm:cxn modelId="{B434B30D-CB31-4D89-8761-7175764ABC8B}" type="presParOf" srcId="{98E2ED25-3E9B-4DF7-BA9C-E5F1D5BDDEF7}" destId="{01B5280B-A71F-4A73-B8DE-38D9F9E0BAF9}" srcOrd="8" destOrd="0" presId="urn:microsoft.com/office/officeart/2018/2/layout/IconLabelList"/>
    <dgm:cxn modelId="{3E7644E8-AFF6-4BF5-AE30-DDFAE53E6568}" type="presParOf" srcId="{01B5280B-A71F-4A73-B8DE-38D9F9E0BAF9}" destId="{04A2494F-27BA-4BF4-9731-C8C2FDFCC1F2}" srcOrd="0" destOrd="0" presId="urn:microsoft.com/office/officeart/2018/2/layout/IconLabelList"/>
    <dgm:cxn modelId="{B819BC96-EF7A-4F04-89BE-E0E27B3277A7}" type="presParOf" srcId="{01B5280B-A71F-4A73-B8DE-38D9F9E0BAF9}" destId="{ABC8A99B-E144-4E8B-B0E9-E1494A2E6319}" srcOrd="1" destOrd="0" presId="urn:microsoft.com/office/officeart/2018/2/layout/IconLabelList"/>
    <dgm:cxn modelId="{BC268450-478E-45F0-912E-4C60E09B8D84}" type="presParOf" srcId="{01B5280B-A71F-4A73-B8DE-38D9F9E0BAF9}" destId="{E8C6A651-4F7F-4B27-B9F7-AD1163711D3C}" srcOrd="2" destOrd="0" presId="urn:microsoft.com/office/officeart/2018/2/layout/IconLabelLis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B776CC7-6B1D-464B-8F4C-8BAB00BD53D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3338A28A-1170-4723-9957-D8B709DC8F04}">
      <dgm:prSet/>
      <dgm:spPr/>
      <dgm:t>
        <a:bodyPr/>
        <a:lstStyle/>
        <a:p>
          <a:r>
            <a:rPr lang="en-US"/>
            <a:t>F1-score combines both precision and recall to provide a balanced measure. It takes into account both how accurately the model identifies positive cases and how well it identifies all positive cases.</a:t>
          </a:r>
        </a:p>
      </dgm:t>
    </dgm:pt>
    <dgm:pt modelId="{B2229F7C-9325-471F-B4C6-A2B5B09D16B9}" type="parTrans" cxnId="{2F619058-671A-4C1E-9752-CAA7FCECEC28}">
      <dgm:prSet/>
      <dgm:spPr/>
      <dgm:t>
        <a:bodyPr/>
        <a:lstStyle/>
        <a:p>
          <a:endParaRPr lang="en-US"/>
        </a:p>
      </dgm:t>
    </dgm:pt>
    <dgm:pt modelId="{42A996AA-558C-4EE7-B2A6-28884114F5D3}" type="sibTrans" cxnId="{2F619058-671A-4C1E-9752-CAA7FCECEC28}">
      <dgm:prSet/>
      <dgm:spPr/>
      <dgm:t>
        <a:bodyPr/>
        <a:lstStyle/>
        <a:p>
          <a:endParaRPr lang="en-US"/>
        </a:p>
      </dgm:t>
    </dgm:pt>
    <dgm:pt modelId="{510A7149-9DC3-4205-B6CD-A15F8BC31030}">
      <dgm:prSet/>
      <dgm:spPr/>
      <dgm:t>
        <a:bodyPr/>
        <a:lstStyle/>
        <a:p>
          <a:r>
            <a:rPr lang="en-US"/>
            <a:t>The F1-score in our case, combines both how accurately the model identifies positive cases (customers who will repay back their loans) and how well it identifies all positive cases. </a:t>
          </a:r>
        </a:p>
      </dgm:t>
    </dgm:pt>
    <dgm:pt modelId="{1BD79A88-B0BE-4E17-8BD4-53132F11AFC3}" type="parTrans" cxnId="{442454B3-BD33-4D56-9002-D14D18091168}">
      <dgm:prSet/>
      <dgm:spPr/>
      <dgm:t>
        <a:bodyPr/>
        <a:lstStyle/>
        <a:p>
          <a:endParaRPr lang="en-US"/>
        </a:p>
      </dgm:t>
    </dgm:pt>
    <dgm:pt modelId="{670A3EDC-0925-4938-910C-E3CC25183B8D}" type="sibTrans" cxnId="{442454B3-BD33-4D56-9002-D14D18091168}">
      <dgm:prSet/>
      <dgm:spPr/>
      <dgm:t>
        <a:bodyPr/>
        <a:lstStyle/>
        <a:p>
          <a:endParaRPr lang="en-US"/>
        </a:p>
      </dgm:t>
    </dgm:pt>
    <dgm:pt modelId="{F388584D-4050-4D42-B2B0-981DBCCAF374}" type="pres">
      <dgm:prSet presAssocID="{3B776CC7-6B1D-464B-8F4C-8BAB00BD53DE}" presName="linear" presStyleCnt="0">
        <dgm:presLayoutVars>
          <dgm:animLvl val="lvl"/>
          <dgm:resizeHandles val="exact"/>
        </dgm:presLayoutVars>
      </dgm:prSet>
      <dgm:spPr/>
      <dgm:t>
        <a:bodyPr/>
        <a:lstStyle/>
        <a:p>
          <a:endParaRPr lang="en-GB"/>
        </a:p>
      </dgm:t>
    </dgm:pt>
    <dgm:pt modelId="{9154E50A-C176-40F7-B410-FE03014AC193}" type="pres">
      <dgm:prSet presAssocID="{3338A28A-1170-4723-9957-D8B709DC8F04}" presName="parentText" presStyleLbl="node1" presStyleIdx="0" presStyleCnt="2">
        <dgm:presLayoutVars>
          <dgm:chMax val="0"/>
          <dgm:bulletEnabled val="1"/>
        </dgm:presLayoutVars>
      </dgm:prSet>
      <dgm:spPr/>
      <dgm:t>
        <a:bodyPr/>
        <a:lstStyle/>
        <a:p>
          <a:endParaRPr lang="en-GB"/>
        </a:p>
      </dgm:t>
    </dgm:pt>
    <dgm:pt modelId="{A767807A-BC7F-4867-932C-257FBF6F921C}" type="pres">
      <dgm:prSet presAssocID="{42A996AA-558C-4EE7-B2A6-28884114F5D3}" presName="spacer" presStyleCnt="0"/>
      <dgm:spPr/>
    </dgm:pt>
    <dgm:pt modelId="{05DD2EBC-ED85-45F8-8126-FB06494D8A55}" type="pres">
      <dgm:prSet presAssocID="{510A7149-9DC3-4205-B6CD-A15F8BC31030}" presName="parentText" presStyleLbl="node1" presStyleIdx="1" presStyleCnt="2">
        <dgm:presLayoutVars>
          <dgm:chMax val="0"/>
          <dgm:bulletEnabled val="1"/>
        </dgm:presLayoutVars>
      </dgm:prSet>
      <dgm:spPr/>
      <dgm:t>
        <a:bodyPr/>
        <a:lstStyle/>
        <a:p>
          <a:endParaRPr lang="en-GB"/>
        </a:p>
      </dgm:t>
    </dgm:pt>
  </dgm:ptLst>
  <dgm:cxnLst>
    <dgm:cxn modelId="{2F619058-671A-4C1E-9752-CAA7FCECEC28}" srcId="{3B776CC7-6B1D-464B-8F4C-8BAB00BD53DE}" destId="{3338A28A-1170-4723-9957-D8B709DC8F04}" srcOrd="0" destOrd="0" parTransId="{B2229F7C-9325-471F-B4C6-A2B5B09D16B9}" sibTransId="{42A996AA-558C-4EE7-B2A6-28884114F5D3}"/>
    <dgm:cxn modelId="{442454B3-BD33-4D56-9002-D14D18091168}" srcId="{3B776CC7-6B1D-464B-8F4C-8BAB00BD53DE}" destId="{510A7149-9DC3-4205-B6CD-A15F8BC31030}" srcOrd="1" destOrd="0" parTransId="{1BD79A88-B0BE-4E17-8BD4-53132F11AFC3}" sibTransId="{670A3EDC-0925-4938-910C-E3CC25183B8D}"/>
    <dgm:cxn modelId="{8B632526-249A-462C-B30D-F7AA3E78864B}" type="presOf" srcId="{3338A28A-1170-4723-9957-D8B709DC8F04}" destId="{9154E50A-C176-40F7-B410-FE03014AC193}" srcOrd="0" destOrd="0" presId="urn:microsoft.com/office/officeart/2005/8/layout/vList2"/>
    <dgm:cxn modelId="{B1A0473A-C0FD-44F6-BC81-668488572AE0}" type="presOf" srcId="{3B776CC7-6B1D-464B-8F4C-8BAB00BD53DE}" destId="{F388584D-4050-4D42-B2B0-981DBCCAF374}" srcOrd="0" destOrd="0" presId="urn:microsoft.com/office/officeart/2005/8/layout/vList2"/>
    <dgm:cxn modelId="{765CDE4C-7571-40B1-A2EC-C26A1F27A15B}" type="presOf" srcId="{510A7149-9DC3-4205-B6CD-A15F8BC31030}" destId="{05DD2EBC-ED85-45F8-8126-FB06494D8A55}" srcOrd="0" destOrd="0" presId="urn:microsoft.com/office/officeart/2005/8/layout/vList2"/>
    <dgm:cxn modelId="{FE9731E7-5B36-4823-8DC3-6A309EB83C09}" type="presParOf" srcId="{F388584D-4050-4D42-B2B0-981DBCCAF374}" destId="{9154E50A-C176-40F7-B410-FE03014AC193}" srcOrd="0" destOrd="0" presId="urn:microsoft.com/office/officeart/2005/8/layout/vList2"/>
    <dgm:cxn modelId="{E7E24712-38C0-4B7D-88B9-AF881A51C086}" type="presParOf" srcId="{F388584D-4050-4D42-B2B0-981DBCCAF374}" destId="{A767807A-BC7F-4867-932C-257FBF6F921C}" srcOrd="1" destOrd="0" presId="urn:microsoft.com/office/officeart/2005/8/layout/vList2"/>
    <dgm:cxn modelId="{768029FA-EFF9-4A1A-88C3-E75572618795}" type="presParOf" srcId="{F388584D-4050-4D42-B2B0-981DBCCAF374}" destId="{05DD2EBC-ED85-45F8-8126-FB06494D8A55}" srcOrd="2" destOrd="0" presId="urn:microsoft.com/office/officeart/2005/8/layout/vList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240F145-9932-43DD-95C2-D0C3D3AF73E2}"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60CF237B-D58C-4A77-BC6A-1701B9AF8D3F}">
      <dgm:prSet/>
      <dgm:spPr/>
      <dgm:t>
        <a:bodyPr/>
        <a:lstStyle/>
        <a:p>
          <a:r>
            <a:rPr lang="en-US"/>
            <a:t>True Positive (TP): The model correctly predicted that a customer will repay their loan.</a:t>
          </a:r>
        </a:p>
      </dgm:t>
    </dgm:pt>
    <dgm:pt modelId="{4404F84E-67B9-4B33-AC62-5179F323A772}" type="parTrans" cxnId="{DC4E1B56-0224-4161-9902-90CC4EDC70D7}">
      <dgm:prSet/>
      <dgm:spPr/>
      <dgm:t>
        <a:bodyPr/>
        <a:lstStyle/>
        <a:p>
          <a:endParaRPr lang="en-US"/>
        </a:p>
      </dgm:t>
    </dgm:pt>
    <dgm:pt modelId="{0655B75C-A75C-43CE-99F0-1D0FE4C80DFA}" type="sibTrans" cxnId="{DC4E1B56-0224-4161-9902-90CC4EDC70D7}">
      <dgm:prSet phldrT="2" phldr="0"/>
      <dgm:spPr/>
      <dgm:t>
        <a:bodyPr/>
        <a:lstStyle/>
        <a:p>
          <a:r>
            <a:rPr lang="en-US"/>
            <a:t>2</a:t>
          </a:r>
        </a:p>
      </dgm:t>
    </dgm:pt>
    <dgm:pt modelId="{7937745D-A1E3-452D-B815-402801389976}">
      <dgm:prSet/>
      <dgm:spPr/>
      <dgm:t>
        <a:bodyPr/>
        <a:lstStyle/>
        <a:p>
          <a:r>
            <a:rPr lang="en-US"/>
            <a:t>False Positive (FP): The model predicted that a customer will repay their loan, but in reality, they did not.</a:t>
          </a:r>
        </a:p>
      </dgm:t>
    </dgm:pt>
    <dgm:pt modelId="{B18849EC-5F9D-4BE7-A41E-48FACFB31AD3}" type="parTrans" cxnId="{8A25BD92-84A7-49B3-B431-1135BF53EA0B}">
      <dgm:prSet/>
      <dgm:spPr/>
      <dgm:t>
        <a:bodyPr/>
        <a:lstStyle/>
        <a:p>
          <a:endParaRPr lang="en-US"/>
        </a:p>
      </dgm:t>
    </dgm:pt>
    <dgm:pt modelId="{F4E49FEF-A2B9-4302-A620-70BF29DC8F4A}" type="sibTrans" cxnId="{8A25BD92-84A7-49B3-B431-1135BF53EA0B}">
      <dgm:prSet phldrT="3" phldr="0"/>
      <dgm:spPr/>
      <dgm:t>
        <a:bodyPr/>
        <a:lstStyle/>
        <a:p>
          <a:r>
            <a:rPr lang="en-US"/>
            <a:t>3</a:t>
          </a:r>
        </a:p>
      </dgm:t>
    </dgm:pt>
    <dgm:pt modelId="{C770F6EF-F15B-45E6-862C-1BF19BCB18D7}">
      <dgm:prSet/>
      <dgm:spPr/>
      <dgm:t>
        <a:bodyPr/>
        <a:lstStyle/>
        <a:p>
          <a:r>
            <a:rPr lang="en-US"/>
            <a:t>True Negative (TN): The model correctly predicted that a customer will not repay their loan.</a:t>
          </a:r>
        </a:p>
      </dgm:t>
    </dgm:pt>
    <dgm:pt modelId="{9B5EC8D1-49E4-415A-B156-0A5B7FE20241}" type="parTrans" cxnId="{80B4C71A-C04F-48E3-AB63-3C717956281F}">
      <dgm:prSet/>
      <dgm:spPr/>
      <dgm:t>
        <a:bodyPr/>
        <a:lstStyle/>
        <a:p>
          <a:endParaRPr lang="en-US"/>
        </a:p>
      </dgm:t>
    </dgm:pt>
    <dgm:pt modelId="{F69CC726-EFD3-4CB5-AAE9-30C6B0763F33}" type="sibTrans" cxnId="{80B4C71A-C04F-48E3-AB63-3C717956281F}">
      <dgm:prSet phldrT="4" phldr="0"/>
      <dgm:spPr/>
      <dgm:t>
        <a:bodyPr/>
        <a:lstStyle/>
        <a:p>
          <a:r>
            <a:rPr lang="en-US"/>
            <a:t>4</a:t>
          </a:r>
        </a:p>
      </dgm:t>
    </dgm:pt>
    <dgm:pt modelId="{69FCFC02-8BDC-404D-925A-FC5CD8AB3D0A}">
      <dgm:prSet/>
      <dgm:spPr/>
      <dgm:t>
        <a:bodyPr/>
        <a:lstStyle/>
        <a:p>
          <a:r>
            <a:rPr lang="en-US"/>
            <a:t>False Negative (FN): The model predicted that a customer will not repay their loan, but in reality, they did.</a:t>
          </a:r>
        </a:p>
      </dgm:t>
    </dgm:pt>
    <dgm:pt modelId="{041D1BBB-9136-4295-85F7-A2BE8FE8AE57}" type="parTrans" cxnId="{0DA71378-3BD8-44DF-A4D7-30A0FC3B3810}">
      <dgm:prSet/>
      <dgm:spPr/>
      <dgm:t>
        <a:bodyPr/>
        <a:lstStyle/>
        <a:p>
          <a:endParaRPr lang="en-US"/>
        </a:p>
      </dgm:t>
    </dgm:pt>
    <dgm:pt modelId="{26B2178B-AAF5-446B-8B70-4C94934ABA57}" type="sibTrans" cxnId="{0DA71378-3BD8-44DF-A4D7-30A0FC3B3810}">
      <dgm:prSet phldrT="5" phldr="0"/>
      <dgm:spPr/>
      <dgm:t>
        <a:bodyPr/>
        <a:lstStyle/>
        <a:p>
          <a:endParaRPr lang="en-US"/>
        </a:p>
      </dgm:t>
    </dgm:pt>
    <dgm:pt modelId="{3F3CFE69-A9DC-4A31-A15A-8850827DCD8D}">
      <dgm:prSet phldr="0"/>
      <dgm:spPr/>
      <dgm:t>
        <a:bodyPr/>
        <a:lstStyle/>
        <a:p>
          <a:pPr rtl="0"/>
          <a:r>
            <a:rPr lang="en-US"/>
            <a:t>The confusion matrix is  divided into four quadrants, which represent different types of predictions that the model can make:</a:t>
          </a:r>
        </a:p>
      </dgm:t>
    </dgm:pt>
    <dgm:pt modelId="{B3841883-0185-4835-89C4-DE6BF67D1F05}" type="parTrans" cxnId="{14E3AA93-5F39-4798-AB33-A52B281F952C}">
      <dgm:prSet/>
      <dgm:spPr/>
    </dgm:pt>
    <dgm:pt modelId="{ECFC722F-0F9A-4A20-BCAD-F1FF3B3E4E39}" type="sibTrans" cxnId="{14E3AA93-5F39-4798-AB33-A52B281F952C}">
      <dgm:prSet phldrT="1" phldr="0"/>
      <dgm:spPr/>
      <dgm:t>
        <a:bodyPr/>
        <a:lstStyle/>
        <a:p>
          <a:r>
            <a:rPr lang="en-US"/>
            <a:t>1</a:t>
          </a:r>
        </a:p>
      </dgm:t>
    </dgm:pt>
    <dgm:pt modelId="{BBA47C88-C596-43CA-B50F-9F6A4BC321B3}" type="pres">
      <dgm:prSet presAssocID="{D240F145-9932-43DD-95C2-D0C3D3AF73E2}" presName="outerComposite" presStyleCnt="0">
        <dgm:presLayoutVars>
          <dgm:chMax val="5"/>
          <dgm:dir/>
          <dgm:resizeHandles val="exact"/>
        </dgm:presLayoutVars>
      </dgm:prSet>
      <dgm:spPr/>
      <dgm:t>
        <a:bodyPr/>
        <a:lstStyle/>
        <a:p>
          <a:endParaRPr lang="en-GB"/>
        </a:p>
      </dgm:t>
    </dgm:pt>
    <dgm:pt modelId="{30CB9483-4E81-4DFC-985F-73CAFF63975B}" type="pres">
      <dgm:prSet presAssocID="{D240F145-9932-43DD-95C2-D0C3D3AF73E2}" presName="dummyMaxCanvas" presStyleCnt="0">
        <dgm:presLayoutVars/>
      </dgm:prSet>
      <dgm:spPr/>
    </dgm:pt>
    <dgm:pt modelId="{C66B15A5-A66D-40E4-812F-00E1D5E8B0E0}" type="pres">
      <dgm:prSet presAssocID="{D240F145-9932-43DD-95C2-D0C3D3AF73E2}" presName="FiveNodes_1" presStyleLbl="node1" presStyleIdx="0" presStyleCnt="5">
        <dgm:presLayoutVars>
          <dgm:bulletEnabled val="1"/>
        </dgm:presLayoutVars>
      </dgm:prSet>
      <dgm:spPr/>
      <dgm:t>
        <a:bodyPr/>
        <a:lstStyle/>
        <a:p>
          <a:endParaRPr lang="en-GB"/>
        </a:p>
      </dgm:t>
    </dgm:pt>
    <dgm:pt modelId="{2F37E3CE-5893-4A5A-9E5A-CA179DCC3D16}" type="pres">
      <dgm:prSet presAssocID="{D240F145-9932-43DD-95C2-D0C3D3AF73E2}" presName="FiveNodes_2" presStyleLbl="node1" presStyleIdx="1" presStyleCnt="5">
        <dgm:presLayoutVars>
          <dgm:bulletEnabled val="1"/>
        </dgm:presLayoutVars>
      </dgm:prSet>
      <dgm:spPr/>
      <dgm:t>
        <a:bodyPr/>
        <a:lstStyle/>
        <a:p>
          <a:endParaRPr lang="en-GB"/>
        </a:p>
      </dgm:t>
    </dgm:pt>
    <dgm:pt modelId="{B92BE87A-F6AC-4A07-8B3E-EA6103BD4E6C}" type="pres">
      <dgm:prSet presAssocID="{D240F145-9932-43DD-95C2-D0C3D3AF73E2}" presName="FiveNodes_3" presStyleLbl="node1" presStyleIdx="2" presStyleCnt="5">
        <dgm:presLayoutVars>
          <dgm:bulletEnabled val="1"/>
        </dgm:presLayoutVars>
      </dgm:prSet>
      <dgm:spPr/>
      <dgm:t>
        <a:bodyPr/>
        <a:lstStyle/>
        <a:p>
          <a:endParaRPr lang="en-GB"/>
        </a:p>
      </dgm:t>
    </dgm:pt>
    <dgm:pt modelId="{A61F96E2-3C07-459B-A047-5F97DCDD4AEB}" type="pres">
      <dgm:prSet presAssocID="{D240F145-9932-43DD-95C2-D0C3D3AF73E2}" presName="FiveNodes_4" presStyleLbl="node1" presStyleIdx="3" presStyleCnt="5">
        <dgm:presLayoutVars>
          <dgm:bulletEnabled val="1"/>
        </dgm:presLayoutVars>
      </dgm:prSet>
      <dgm:spPr/>
      <dgm:t>
        <a:bodyPr/>
        <a:lstStyle/>
        <a:p>
          <a:endParaRPr lang="en-GB"/>
        </a:p>
      </dgm:t>
    </dgm:pt>
    <dgm:pt modelId="{8DBDF536-ACFB-42DE-9F57-3E027B8DFD5F}" type="pres">
      <dgm:prSet presAssocID="{D240F145-9932-43DD-95C2-D0C3D3AF73E2}" presName="FiveNodes_5" presStyleLbl="node1" presStyleIdx="4" presStyleCnt="5">
        <dgm:presLayoutVars>
          <dgm:bulletEnabled val="1"/>
        </dgm:presLayoutVars>
      </dgm:prSet>
      <dgm:spPr/>
      <dgm:t>
        <a:bodyPr/>
        <a:lstStyle/>
        <a:p>
          <a:endParaRPr lang="en-GB"/>
        </a:p>
      </dgm:t>
    </dgm:pt>
    <dgm:pt modelId="{02AC11A5-C0CC-4BE1-AFD4-80842348FC1F}" type="pres">
      <dgm:prSet presAssocID="{D240F145-9932-43DD-95C2-D0C3D3AF73E2}" presName="FiveConn_1-2" presStyleLbl="fgAccFollowNode1" presStyleIdx="0" presStyleCnt="4">
        <dgm:presLayoutVars>
          <dgm:bulletEnabled val="1"/>
        </dgm:presLayoutVars>
      </dgm:prSet>
      <dgm:spPr/>
      <dgm:t>
        <a:bodyPr/>
        <a:lstStyle/>
        <a:p>
          <a:endParaRPr lang="en-GB"/>
        </a:p>
      </dgm:t>
    </dgm:pt>
    <dgm:pt modelId="{96D757A1-E34E-49BF-B4F0-23B89E5BE2B6}" type="pres">
      <dgm:prSet presAssocID="{D240F145-9932-43DD-95C2-D0C3D3AF73E2}" presName="FiveConn_2-3" presStyleLbl="fgAccFollowNode1" presStyleIdx="1" presStyleCnt="4">
        <dgm:presLayoutVars>
          <dgm:bulletEnabled val="1"/>
        </dgm:presLayoutVars>
      </dgm:prSet>
      <dgm:spPr/>
      <dgm:t>
        <a:bodyPr/>
        <a:lstStyle/>
        <a:p>
          <a:endParaRPr lang="en-GB"/>
        </a:p>
      </dgm:t>
    </dgm:pt>
    <dgm:pt modelId="{A069B8DB-D039-4555-8F13-A710D50955D4}" type="pres">
      <dgm:prSet presAssocID="{D240F145-9932-43DD-95C2-D0C3D3AF73E2}" presName="FiveConn_3-4" presStyleLbl="fgAccFollowNode1" presStyleIdx="2" presStyleCnt="4">
        <dgm:presLayoutVars>
          <dgm:bulletEnabled val="1"/>
        </dgm:presLayoutVars>
      </dgm:prSet>
      <dgm:spPr/>
      <dgm:t>
        <a:bodyPr/>
        <a:lstStyle/>
        <a:p>
          <a:endParaRPr lang="en-GB"/>
        </a:p>
      </dgm:t>
    </dgm:pt>
    <dgm:pt modelId="{53AEE162-FED9-483A-8807-DD47A84FAF05}" type="pres">
      <dgm:prSet presAssocID="{D240F145-9932-43DD-95C2-D0C3D3AF73E2}" presName="FiveConn_4-5" presStyleLbl="fgAccFollowNode1" presStyleIdx="3" presStyleCnt="4">
        <dgm:presLayoutVars>
          <dgm:bulletEnabled val="1"/>
        </dgm:presLayoutVars>
      </dgm:prSet>
      <dgm:spPr/>
      <dgm:t>
        <a:bodyPr/>
        <a:lstStyle/>
        <a:p>
          <a:endParaRPr lang="en-GB"/>
        </a:p>
      </dgm:t>
    </dgm:pt>
    <dgm:pt modelId="{EA098F60-C0F6-41A7-9886-75AFF9E454BD}" type="pres">
      <dgm:prSet presAssocID="{D240F145-9932-43DD-95C2-D0C3D3AF73E2}" presName="FiveNodes_1_text" presStyleLbl="node1" presStyleIdx="4" presStyleCnt="5">
        <dgm:presLayoutVars>
          <dgm:bulletEnabled val="1"/>
        </dgm:presLayoutVars>
      </dgm:prSet>
      <dgm:spPr/>
      <dgm:t>
        <a:bodyPr/>
        <a:lstStyle/>
        <a:p>
          <a:endParaRPr lang="en-GB"/>
        </a:p>
      </dgm:t>
    </dgm:pt>
    <dgm:pt modelId="{BEB78B55-F025-4613-8D0F-C94169697876}" type="pres">
      <dgm:prSet presAssocID="{D240F145-9932-43DD-95C2-D0C3D3AF73E2}" presName="FiveNodes_2_text" presStyleLbl="node1" presStyleIdx="4" presStyleCnt="5">
        <dgm:presLayoutVars>
          <dgm:bulletEnabled val="1"/>
        </dgm:presLayoutVars>
      </dgm:prSet>
      <dgm:spPr/>
      <dgm:t>
        <a:bodyPr/>
        <a:lstStyle/>
        <a:p>
          <a:endParaRPr lang="en-GB"/>
        </a:p>
      </dgm:t>
    </dgm:pt>
    <dgm:pt modelId="{3F1A739E-428A-44D5-B9E9-D836B3B73392}" type="pres">
      <dgm:prSet presAssocID="{D240F145-9932-43DD-95C2-D0C3D3AF73E2}" presName="FiveNodes_3_text" presStyleLbl="node1" presStyleIdx="4" presStyleCnt="5">
        <dgm:presLayoutVars>
          <dgm:bulletEnabled val="1"/>
        </dgm:presLayoutVars>
      </dgm:prSet>
      <dgm:spPr/>
      <dgm:t>
        <a:bodyPr/>
        <a:lstStyle/>
        <a:p>
          <a:endParaRPr lang="en-GB"/>
        </a:p>
      </dgm:t>
    </dgm:pt>
    <dgm:pt modelId="{D9B2A273-74B7-4D20-9697-3283A54D376D}" type="pres">
      <dgm:prSet presAssocID="{D240F145-9932-43DD-95C2-D0C3D3AF73E2}" presName="FiveNodes_4_text" presStyleLbl="node1" presStyleIdx="4" presStyleCnt="5">
        <dgm:presLayoutVars>
          <dgm:bulletEnabled val="1"/>
        </dgm:presLayoutVars>
      </dgm:prSet>
      <dgm:spPr/>
      <dgm:t>
        <a:bodyPr/>
        <a:lstStyle/>
        <a:p>
          <a:endParaRPr lang="en-GB"/>
        </a:p>
      </dgm:t>
    </dgm:pt>
    <dgm:pt modelId="{BC8E10C4-5F20-4A20-A694-A648A1AD2A90}" type="pres">
      <dgm:prSet presAssocID="{D240F145-9932-43DD-95C2-D0C3D3AF73E2}" presName="FiveNodes_5_text" presStyleLbl="node1" presStyleIdx="4" presStyleCnt="5">
        <dgm:presLayoutVars>
          <dgm:bulletEnabled val="1"/>
        </dgm:presLayoutVars>
      </dgm:prSet>
      <dgm:spPr/>
      <dgm:t>
        <a:bodyPr/>
        <a:lstStyle/>
        <a:p>
          <a:endParaRPr lang="en-GB"/>
        </a:p>
      </dgm:t>
    </dgm:pt>
  </dgm:ptLst>
  <dgm:cxnLst>
    <dgm:cxn modelId="{80B4C71A-C04F-48E3-AB63-3C717956281F}" srcId="{D240F145-9932-43DD-95C2-D0C3D3AF73E2}" destId="{C770F6EF-F15B-45E6-862C-1BF19BCB18D7}" srcOrd="3" destOrd="0" parTransId="{9B5EC8D1-49E4-415A-B156-0A5B7FE20241}" sibTransId="{F69CC726-EFD3-4CB5-AAE9-30C6B0763F33}"/>
    <dgm:cxn modelId="{C753A3B7-9B86-4F4C-AA0D-B1B718E118CA}" type="presOf" srcId="{7937745D-A1E3-452D-B815-402801389976}" destId="{3F1A739E-428A-44D5-B9E9-D836B3B73392}" srcOrd="1" destOrd="0" presId="urn:microsoft.com/office/officeart/2005/8/layout/vProcess5"/>
    <dgm:cxn modelId="{55FDE986-018D-43C8-AAFE-BED80F3F1BB2}" type="presOf" srcId="{7937745D-A1E3-452D-B815-402801389976}" destId="{B92BE87A-F6AC-4A07-8B3E-EA6103BD4E6C}" srcOrd="0" destOrd="0" presId="urn:microsoft.com/office/officeart/2005/8/layout/vProcess5"/>
    <dgm:cxn modelId="{15A061AF-1264-4183-8FCA-1B940E8E9008}" type="presOf" srcId="{D240F145-9932-43DD-95C2-D0C3D3AF73E2}" destId="{BBA47C88-C596-43CA-B50F-9F6A4BC321B3}" srcOrd="0" destOrd="0" presId="urn:microsoft.com/office/officeart/2005/8/layout/vProcess5"/>
    <dgm:cxn modelId="{DC355E0E-4D23-4DFE-B2EB-B2D7B5E6FFEC}" type="presOf" srcId="{69FCFC02-8BDC-404D-925A-FC5CD8AB3D0A}" destId="{BC8E10C4-5F20-4A20-A694-A648A1AD2A90}" srcOrd="1" destOrd="0" presId="urn:microsoft.com/office/officeart/2005/8/layout/vProcess5"/>
    <dgm:cxn modelId="{F65E2745-CDA8-4704-9FBC-A751EB94189B}" type="presOf" srcId="{ECFC722F-0F9A-4A20-BCAD-F1FF3B3E4E39}" destId="{02AC11A5-C0CC-4BE1-AFD4-80842348FC1F}" srcOrd="0" destOrd="0" presId="urn:microsoft.com/office/officeart/2005/8/layout/vProcess5"/>
    <dgm:cxn modelId="{14E3AA93-5F39-4798-AB33-A52B281F952C}" srcId="{D240F145-9932-43DD-95C2-D0C3D3AF73E2}" destId="{3F3CFE69-A9DC-4A31-A15A-8850827DCD8D}" srcOrd="0" destOrd="0" parTransId="{B3841883-0185-4835-89C4-DE6BF67D1F05}" sibTransId="{ECFC722F-0F9A-4A20-BCAD-F1FF3B3E4E39}"/>
    <dgm:cxn modelId="{3B41E796-7A32-49D6-9377-F9E84F450E2B}" type="presOf" srcId="{3F3CFE69-A9DC-4A31-A15A-8850827DCD8D}" destId="{C66B15A5-A66D-40E4-812F-00E1D5E8B0E0}" srcOrd="0" destOrd="0" presId="urn:microsoft.com/office/officeart/2005/8/layout/vProcess5"/>
    <dgm:cxn modelId="{BAEDE9AA-1BC8-4313-B38F-C50D912511C0}" type="presOf" srcId="{3F3CFE69-A9DC-4A31-A15A-8850827DCD8D}" destId="{EA098F60-C0F6-41A7-9886-75AFF9E454BD}" srcOrd="1" destOrd="0" presId="urn:microsoft.com/office/officeart/2005/8/layout/vProcess5"/>
    <dgm:cxn modelId="{BC5E3A23-6EAB-441F-8CE3-E6AABF1742C4}" type="presOf" srcId="{F4E49FEF-A2B9-4302-A620-70BF29DC8F4A}" destId="{A069B8DB-D039-4555-8F13-A710D50955D4}" srcOrd="0" destOrd="0" presId="urn:microsoft.com/office/officeart/2005/8/layout/vProcess5"/>
    <dgm:cxn modelId="{61CAEB9D-3D29-45E3-9609-C06D0CCF09FB}" type="presOf" srcId="{69FCFC02-8BDC-404D-925A-FC5CD8AB3D0A}" destId="{8DBDF536-ACFB-42DE-9F57-3E027B8DFD5F}" srcOrd="0" destOrd="0" presId="urn:microsoft.com/office/officeart/2005/8/layout/vProcess5"/>
    <dgm:cxn modelId="{74EF94DD-51DE-4A92-8389-221703B17595}" type="presOf" srcId="{F69CC726-EFD3-4CB5-AAE9-30C6B0763F33}" destId="{53AEE162-FED9-483A-8807-DD47A84FAF05}" srcOrd="0" destOrd="0" presId="urn:microsoft.com/office/officeart/2005/8/layout/vProcess5"/>
    <dgm:cxn modelId="{2957BF78-FBCF-4D34-9BD2-D0517361AA2B}" type="presOf" srcId="{C770F6EF-F15B-45E6-862C-1BF19BCB18D7}" destId="{D9B2A273-74B7-4D20-9697-3283A54D376D}" srcOrd="1" destOrd="0" presId="urn:microsoft.com/office/officeart/2005/8/layout/vProcess5"/>
    <dgm:cxn modelId="{8A25BD92-84A7-49B3-B431-1135BF53EA0B}" srcId="{D240F145-9932-43DD-95C2-D0C3D3AF73E2}" destId="{7937745D-A1E3-452D-B815-402801389976}" srcOrd="2" destOrd="0" parTransId="{B18849EC-5F9D-4BE7-A41E-48FACFB31AD3}" sibTransId="{F4E49FEF-A2B9-4302-A620-70BF29DC8F4A}"/>
    <dgm:cxn modelId="{A25151FF-5B14-416E-A48B-A317F238480F}" type="presOf" srcId="{60CF237B-D58C-4A77-BC6A-1701B9AF8D3F}" destId="{2F37E3CE-5893-4A5A-9E5A-CA179DCC3D16}" srcOrd="0" destOrd="0" presId="urn:microsoft.com/office/officeart/2005/8/layout/vProcess5"/>
    <dgm:cxn modelId="{DC4E1B56-0224-4161-9902-90CC4EDC70D7}" srcId="{D240F145-9932-43DD-95C2-D0C3D3AF73E2}" destId="{60CF237B-D58C-4A77-BC6A-1701B9AF8D3F}" srcOrd="1" destOrd="0" parTransId="{4404F84E-67B9-4B33-AC62-5179F323A772}" sibTransId="{0655B75C-A75C-43CE-99F0-1D0FE4C80DFA}"/>
    <dgm:cxn modelId="{91CED922-C543-4688-A2C2-EC1853516248}" type="presOf" srcId="{60CF237B-D58C-4A77-BC6A-1701B9AF8D3F}" destId="{BEB78B55-F025-4613-8D0F-C94169697876}" srcOrd="1" destOrd="0" presId="urn:microsoft.com/office/officeart/2005/8/layout/vProcess5"/>
    <dgm:cxn modelId="{12DCE46C-1FBB-46C4-ADA4-DA006ECF3054}" type="presOf" srcId="{0655B75C-A75C-43CE-99F0-1D0FE4C80DFA}" destId="{96D757A1-E34E-49BF-B4F0-23B89E5BE2B6}" srcOrd="0" destOrd="0" presId="urn:microsoft.com/office/officeart/2005/8/layout/vProcess5"/>
    <dgm:cxn modelId="{96FCE339-7296-4FB0-902D-F988496DFF86}" type="presOf" srcId="{C770F6EF-F15B-45E6-862C-1BF19BCB18D7}" destId="{A61F96E2-3C07-459B-A047-5F97DCDD4AEB}" srcOrd="0" destOrd="0" presId="urn:microsoft.com/office/officeart/2005/8/layout/vProcess5"/>
    <dgm:cxn modelId="{0DA71378-3BD8-44DF-A4D7-30A0FC3B3810}" srcId="{D240F145-9932-43DD-95C2-D0C3D3AF73E2}" destId="{69FCFC02-8BDC-404D-925A-FC5CD8AB3D0A}" srcOrd="4" destOrd="0" parTransId="{041D1BBB-9136-4295-85F7-A2BE8FE8AE57}" sibTransId="{26B2178B-AAF5-446B-8B70-4C94934ABA57}"/>
    <dgm:cxn modelId="{CDE60D8A-2656-4A77-8A3D-111085CC3E14}" type="presParOf" srcId="{BBA47C88-C596-43CA-B50F-9F6A4BC321B3}" destId="{30CB9483-4E81-4DFC-985F-73CAFF63975B}" srcOrd="0" destOrd="0" presId="urn:microsoft.com/office/officeart/2005/8/layout/vProcess5"/>
    <dgm:cxn modelId="{EB46A4F2-DD18-41F2-810F-99275CA91429}" type="presParOf" srcId="{BBA47C88-C596-43CA-B50F-9F6A4BC321B3}" destId="{C66B15A5-A66D-40E4-812F-00E1D5E8B0E0}" srcOrd="1" destOrd="0" presId="urn:microsoft.com/office/officeart/2005/8/layout/vProcess5"/>
    <dgm:cxn modelId="{F9DA5FFF-3572-4AFD-99C6-E521DD0C3A7E}" type="presParOf" srcId="{BBA47C88-C596-43CA-B50F-9F6A4BC321B3}" destId="{2F37E3CE-5893-4A5A-9E5A-CA179DCC3D16}" srcOrd="2" destOrd="0" presId="urn:microsoft.com/office/officeart/2005/8/layout/vProcess5"/>
    <dgm:cxn modelId="{D2F537A8-FC66-4FB4-887D-A907EE386F3E}" type="presParOf" srcId="{BBA47C88-C596-43CA-B50F-9F6A4BC321B3}" destId="{B92BE87A-F6AC-4A07-8B3E-EA6103BD4E6C}" srcOrd="3" destOrd="0" presId="urn:microsoft.com/office/officeart/2005/8/layout/vProcess5"/>
    <dgm:cxn modelId="{1D6B3B9F-B4A7-4B46-BF70-894D6D344DDF}" type="presParOf" srcId="{BBA47C88-C596-43CA-B50F-9F6A4BC321B3}" destId="{A61F96E2-3C07-459B-A047-5F97DCDD4AEB}" srcOrd="4" destOrd="0" presId="urn:microsoft.com/office/officeart/2005/8/layout/vProcess5"/>
    <dgm:cxn modelId="{93C368AB-AD6E-4B5A-9E32-04192F52A85F}" type="presParOf" srcId="{BBA47C88-C596-43CA-B50F-9F6A4BC321B3}" destId="{8DBDF536-ACFB-42DE-9F57-3E027B8DFD5F}" srcOrd="5" destOrd="0" presId="urn:microsoft.com/office/officeart/2005/8/layout/vProcess5"/>
    <dgm:cxn modelId="{3366CFFA-F5AE-421F-B183-1F1E4360A9D0}" type="presParOf" srcId="{BBA47C88-C596-43CA-B50F-9F6A4BC321B3}" destId="{02AC11A5-C0CC-4BE1-AFD4-80842348FC1F}" srcOrd="6" destOrd="0" presId="urn:microsoft.com/office/officeart/2005/8/layout/vProcess5"/>
    <dgm:cxn modelId="{79BCD0CF-4B26-4747-9E59-D100A23F1056}" type="presParOf" srcId="{BBA47C88-C596-43CA-B50F-9F6A4BC321B3}" destId="{96D757A1-E34E-49BF-B4F0-23B89E5BE2B6}" srcOrd="7" destOrd="0" presId="urn:microsoft.com/office/officeart/2005/8/layout/vProcess5"/>
    <dgm:cxn modelId="{F9771328-7B63-4165-B1FA-14C057E9C3F1}" type="presParOf" srcId="{BBA47C88-C596-43CA-B50F-9F6A4BC321B3}" destId="{A069B8DB-D039-4555-8F13-A710D50955D4}" srcOrd="8" destOrd="0" presId="urn:microsoft.com/office/officeart/2005/8/layout/vProcess5"/>
    <dgm:cxn modelId="{3B16F121-99E0-42CC-BD71-74A837F81B01}" type="presParOf" srcId="{BBA47C88-C596-43CA-B50F-9F6A4BC321B3}" destId="{53AEE162-FED9-483A-8807-DD47A84FAF05}" srcOrd="9" destOrd="0" presId="urn:microsoft.com/office/officeart/2005/8/layout/vProcess5"/>
    <dgm:cxn modelId="{224CF31B-8D8B-4B29-B759-B597E0957CF7}" type="presParOf" srcId="{BBA47C88-C596-43CA-B50F-9F6A4BC321B3}" destId="{EA098F60-C0F6-41A7-9886-75AFF9E454BD}" srcOrd="10" destOrd="0" presId="urn:microsoft.com/office/officeart/2005/8/layout/vProcess5"/>
    <dgm:cxn modelId="{2DD28A14-FFC2-40AD-B434-477E7CDA05F1}" type="presParOf" srcId="{BBA47C88-C596-43CA-B50F-9F6A4BC321B3}" destId="{BEB78B55-F025-4613-8D0F-C94169697876}" srcOrd="11" destOrd="0" presId="urn:microsoft.com/office/officeart/2005/8/layout/vProcess5"/>
    <dgm:cxn modelId="{FCB4A0C0-94F2-42B2-A134-E2AA619A522A}" type="presParOf" srcId="{BBA47C88-C596-43CA-B50F-9F6A4BC321B3}" destId="{3F1A739E-428A-44D5-B9E9-D836B3B73392}" srcOrd="12" destOrd="0" presId="urn:microsoft.com/office/officeart/2005/8/layout/vProcess5"/>
    <dgm:cxn modelId="{3195DA21-FCEA-4756-99DB-08E6CBF785DC}" type="presParOf" srcId="{BBA47C88-C596-43CA-B50F-9F6A4BC321B3}" destId="{D9B2A273-74B7-4D20-9697-3283A54D376D}" srcOrd="13" destOrd="0" presId="urn:microsoft.com/office/officeart/2005/8/layout/vProcess5"/>
    <dgm:cxn modelId="{427083C9-94A8-4857-878B-08FDEEE05257}" type="presParOf" srcId="{BBA47C88-C596-43CA-B50F-9F6A4BC321B3}" destId="{BC8E10C4-5F20-4A20-A694-A648A1AD2A90}" srcOrd="14" destOrd="0" presId="urn:microsoft.com/office/officeart/2005/8/layout/vProcess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A60E3F9-869F-4AE7-BBEC-030F9CBB7767}" type="doc">
      <dgm:prSet loTypeId="urn:microsoft.com/office/officeart/2005/8/layout/hierarchy1" loCatId="hierarchy" qsTypeId="urn:microsoft.com/office/officeart/2005/8/quickstyle/simple1" qsCatId="simple" csTypeId="urn:microsoft.com/office/officeart/2005/8/colors/accent2_2" csCatId="accent2"/>
      <dgm:spPr/>
      <dgm:t>
        <a:bodyPr/>
        <a:lstStyle/>
        <a:p>
          <a:endParaRPr lang="en-US"/>
        </a:p>
      </dgm:t>
    </dgm:pt>
    <dgm:pt modelId="{E097138C-A775-4439-8303-1E610B600E54}">
      <dgm:prSet/>
      <dgm:spPr/>
      <dgm:t>
        <a:bodyPr/>
        <a:lstStyle/>
        <a:p>
          <a:r>
            <a:rPr lang="en-US"/>
            <a:t>The second version of the model was developed by introducing all the features of the data except the identity into the model. The top five most important features driving the model was extracted.</a:t>
          </a:r>
        </a:p>
      </dgm:t>
    </dgm:pt>
    <dgm:pt modelId="{D54B0C39-1820-497F-85D5-8E60535DDE76}" type="parTrans" cxnId="{4FE7DEC8-5824-43E9-A45E-FDD1D261D004}">
      <dgm:prSet/>
      <dgm:spPr/>
      <dgm:t>
        <a:bodyPr/>
        <a:lstStyle/>
        <a:p>
          <a:endParaRPr lang="en-US"/>
        </a:p>
      </dgm:t>
    </dgm:pt>
    <dgm:pt modelId="{484A5CFD-6F4E-48C9-8AE5-99AB5BC7ADA6}" type="sibTrans" cxnId="{4FE7DEC8-5824-43E9-A45E-FDD1D261D004}">
      <dgm:prSet/>
      <dgm:spPr/>
      <dgm:t>
        <a:bodyPr/>
        <a:lstStyle/>
        <a:p>
          <a:endParaRPr lang="en-US"/>
        </a:p>
      </dgm:t>
    </dgm:pt>
    <dgm:pt modelId="{84068A2D-205D-44BD-851A-BB62BF5B564A}">
      <dgm:prSet/>
      <dgm:spPr/>
      <dgm:t>
        <a:bodyPr/>
        <a:lstStyle/>
        <a:p>
          <a:r>
            <a:rPr lang="en-US"/>
            <a:t>The f1-score of the first and second version is 93% and 94% respectively.</a:t>
          </a:r>
        </a:p>
      </dgm:t>
    </dgm:pt>
    <dgm:pt modelId="{CD118EF0-3AFA-4B49-B814-A8E663821144}" type="parTrans" cxnId="{41384C04-82BC-4174-B5B7-BB374976BC44}">
      <dgm:prSet/>
      <dgm:spPr/>
      <dgm:t>
        <a:bodyPr/>
        <a:lstStyle/>
        <a:p>
          <a:endParaRPr lang="en-US"/>
        </a:p>
      </dgm:t>
    </dgm:pt>
    <dgm:pt modelId="{5A7D3084-6366-4F34-BAC2-FEEAC8FCE490}" type="sibTrans" cxnId="{41384C04-82BC-4174-B5B7-BB374976BC44}">
      <dgm:prSet/>
      <dgm:spPr/>
      <dgm:t>
        <a:bodyPr/>
        <a:lstStyle/>
        <a:p>
          <a:endParaRPr lang="en-US"/>
        </a:p>
      </dgm:t>
    </dgm:pt>
    <dgm:pt modelId="{A3A6F802-7DBA-4D83-A67C-5DC7422BFB76}" type="pres">
      <dgm:prSet presAssocID="{6A60E3F9-869F-4AE7-BBEC-030F9CBB7767}" presName="hierChild1" presStyleCnt="0">
        <dgm:presLayoutVars>
          <dgm:chPref val="1"/>
          <dgm:dir/>
          <dgm:animOne val="branch"/>
          <dgm:animLvl val="lvl"/>
          <dgm:resizeHandles/>
        </dgm:presLayoutVars>
      </dgm:prSet>
      <dgm:spPr/>
      <dgm:t>
        <a:bodyPr/>
        <a:lstStyle/>
        <a:p>
          <a:endParaRPr lang="en-GB"/>
        </a:p>
      </dgm:t>
    </dgm:pt>
    <dgm:pt modelId="{E950E86C-628E-4B8F-979F-0C6C921EB3EA}" type="pres">
      <dgm:prSet presAssocID="{E097138C-A775-4439-8303-1E610B600E54}" presName="hierRoot1" presStyleCnt="0"/>
      <dgm:spPr/>
    </dgm:pt>
    <dgm:pt modelId="{0905E8B9-14F1-499E-B8C5-AD8AD747AE30}" type="pres">
      <dgm:prSet presAssocID="{E097138C-A775-4439-8303-1E610B600E54}" presName="composite" presStyleCnt="0"/>
      <dgm:spPr/>
    </dgm:pt>
    <dgm:pt modelId="{83742509-686B-4EB0-BB69-03B7F234ECAA}" type="pres">
      <dgm:prSet presAssocID="{E097138C-A775-4439-8303-1E610B600E54}" presName="background" presStyleLbl="node0" presStyleIdx="0" presStyleCnt="2"/>
      <dgm:spPr>
        <a:solidFill>
          <a:schemeClr val="accent1">
            <a:lumMod val="60000"/>
            <a:lumOff val="40000"/>
          </a:schemeClr>
        </a:solidFill>
      </dgm:spPr>
    </dgm:pt>
    <dgm:pt modelId="{D9F308E3-9848-45CD-B8FF-10F9BED554FB}" type="pres">
      <dgm:prSet presAssocID="{E097138C-A775-4439-8303-1E610B600E54}" presName="text" presStyleLbl="fgAcc0" presStyleIdx="0" presStyleCnt="2">
        <dgm:presLayoutVars>
          <dgm:chPref val="3"/>
        </dgm:presLayoutVars>
      </dgm:prSet>
      <dgm:spPr/>
      <dgm:t>
        <a:bodyPr/>
        <a:lstStyle/>
        <a:p>
          <a:endParaRPr lang="en-GB"/>
        </a:p>
      </dgm:t>
    </dgm:pt>
    <dgm:pt modelId="{6F733B62-CF8F-43BC-8283-356347B02C77}" type="pres">
      <dgm:prSet presAssocID="{E097138C-A775-4439-8303-1E610B600E54}" presName="hierChild2" presStyleCnt="0"/>
      <dgm:spPr/>
    </dgm:pt>
    <dgm:pt modelId="{3885ABF5-ED68-494F-8CF0-0570FC4CFA19}" type="pres">
      <dgm:prSet presAssocID="{84068A2D-205D-44BD-851A-BB62BF5B564A}" presName="hierRoot1" presStyleCnt="0"/>
      <dgm:spPr/>
    </dgm:pt>
    <dgm:pt modelId="{8509864F-22FE-4B25-8BD5-0F8175C6DD8E}" type="pres">
      <dgm:prSet presAssocID="{84068A2D-205D-44BD-851A-BB62BF5B564A}" presName="composite" presStyleCnt="0"/>
      <dgm:spPr/>
    </dgm:pt>
    <dgm:pt modelId="{5FC3CCDE-B20E-4A01-B96C-8AD7816119CC}" type="pres">
      <dgm:prSet presAssocID="{84068A2D-205D-44BD-851A-BB62BF5B564A}" presName="background" presStyleLbl="node0" presStyleIdx="1" presStyleCnt="2"/>
      <dgm:spPr>
        <a:solidFill>
          <a:schemeClr val="accent1">
            <a:lumMod val="60000"/>
            <a:lumOff val="40000"/>
          </a:schemeClr>
        </a:solidFill>
      </dgm:spPr>
    </dgm:pt>
    <dgm:pt modelId="{CD510FA5-08F6-459D-BBF7-B3388E4050DB}" type="pres">
      <dgm:prSet presAssocID="{84068A2D-205D-44BD-851A-BB62BF5B564A}" presName="text" presStyleLbl="fgAcc0" presStyleIdx="1" presStyleCnt="2">
        <dgm:presLayoutVars>
          <dgm:chPref val="3"/>
        </dgm:presLayoutVars>
      </dgm:prSet>
      <dgm:spPr/>
      <dgm:t>
        <a:bodyPr/>
        <a:lstStyle/>
        <a:p>
          <a:endParaRPr lang="en-GB"/>
        </a:p>
      </dgm:t>
    </dgm:pt>
    <dgm:pt modelId="{166A0438-533A-4B05-8E36-AC98AB82171F}" type="pres">
      <dgm:prSet presAssocID="{84068A2D-205D-44BD-851A-BB62BF5B564A}" presName="hierChild2" presStyleCnt="0"/>
      <dgm:spPr/>
    </dgm:pt>
  </dgm:ptLst>
  <dgm:cxnLst>
    <dgm:cxn modelId="{FBA96253-3761-4633-9715-937FB9CE7DEF}" type="presOf" srcId="{6A60E3F9-869F-4AE7-BBEC-030F9CBB7767}" destId="{A3A6F802-7DBA-4D83-A67C-5DC7422BFB76}" srcOrd="0" destOrd="0" presId="urn:microsoft.com/office/officeart/2005/8/layout/hierarchy1"/>
    <dgm:cxn modelId="{41384C04-82BC-4174-B5B7-BB374976BC44}" srcId="{6A60E3F9-869F-4AE7-BBEC-030F9CBB7767}" destId="{84068A2D-205D-44BD-851A-BB62BF5B564A}" srcOrd="1" destOrd="0" parTransId="{CD118EF0-3AFA-4B49-B814-A8E663821144}" sibTransId="{5A7D3084-6366-4F34-BAC2-FEEAC8FCE490}"/>
    <dgm:cxn modelId="{2209A554-0FF4-435E-890D-852642262EDF}" type="presOf" srcId="{84068A2D-205D-44BD-851A-BB62BF5B564A}" destId="{CD510FA5-08F6-459D-BBF7-B3388E4050DB}" srcOrd="0" destOrd="0" presId="urn:microsoft.com/office/officeart/2005/8/layout/hierarchy1"/>
    <dgm:cxn modelId="{4FE7DEC8-5824-43E9-A45E-FDD1D261D004}" srcId="{6A60E3F9-869F-4AE7-BBEC-030F9CBB7767}" destId="{E097138C-A775-4439-8303-1E610B600E54}" srcOrd="0" destOrd="0" parTransId="{D54B0C39-1820-497F-85D5-8E60535DDE76}" sibTransId="{484A5CFD-6F4E-48C9-8AE5-99AB5BC7ADA6}"/>
    <dgm:cxn modelId="{DEA48A75-3603-4D24-A31F-DAD4CBF11DC3}" type="presOf" srcId="{E097138C-A775-4439-8303-1E610B600E54}" destId="{D9F308E3-9848-45CD-B8FF-10F9BED554FB}" srcOrd="0" destOrd="0" presId="urn:microsoft.com/office/officeart/2005/8/layout/hierarchy1"/>
    <dgm:cxn modelId="{E19C7826-542B-4BFE-86F5-27EBC24C782E}" type="presParOf" srcId="{A3A6F802-7DBA-4D83-A67C-5DC7422BFB76}" destId="{E950E86C-628E-4B8F-979F-0C6C921EB3EA}" srcOrd="0" destOrd="0" presId="urn:microsoft.com/office/officeart/2005/8/layout/hierarchy1"/>
    <dgm:cxn modelId="{57DA59BC-F5FC-40FA-9058-A0F4F55003C2}" type="presParOf" srcId="{E950E86C-628E-4B8F-979F-0C6C921EB3EA}" destId="{0905E8B9-14F1-499E-B8C5-AD8AD747AE30}" srcOrd="0" destOrd="0" presId="urn:microsoft.com/office/officeart/2005/8/layout/hierarchy1"/>
    <dgm:cxn modelId="{BC3F660A-00C7-4B33-BF8D-3C502CE9CF87}" type="presParOf" srcId="{0905E8B9-14F1-499E-B8C5-AD8AD747AE30}" destId="{83742509-686B-4EB0-BB69-03B7F234ECAA}" srcOrd="0" destOrd="0" presId="urn:microsoft.com/office/officeart/2005/8/layout/hierarchy1"/>
    <dgm:cxn modelId="{2942F29B-B395-4FB0-BC9F-DC4CC40CC8E2}" type="presParOf" srcId="{0905E8B9-14F1-499E-B8C5-AD8AD747AE30}" destId="{D9F308E3-9848-45CD-B8FF-10F9BED554FB}" srcOrd="1" destOrd="0" presId="urn:microsoft.com/office/officeart/2005/8/layout/hierarchy1"/>
    <dgm:cxn modelId="{3BEEA693-71CE-4035-9605-21028BB1D9D8}" type="presParOf" srcId="{E950E86C-628E-4B8F-979F-0C6C921EB3EA}" destId="{6F733B62-CF8F-43BC-8283-356347B02C77}" srcOrd="1" destOrd="0" presId="urn:microsoft.com/office/officeart/2005/8/layout/hierarchy1"/>
    <dgm:cxn modelId="{701F080F-FE4B-43AC-88CF-3EEBE520D034}" type="presParOf" srcId="{A3A6F802-7DBA-4D83-A67C-5DC7422BFB76}" destId="{3885ABF5-ED68-494F-8CF0-0570FC4CFA19}" srcOrd="1" destOrd="0" presId="urn:microsoft.com/office/officeart/2005/8/layout/hierarchy1"/>
    <dgm:cxn modelId="{05F8A016-65E1-4BBF-BC0F-FF275AE51D94}" type="presParOf" srcId="{3885ABF5-ED68-494F-8CF0-0570FC4CFA19}" destId="{8509864F-22FE-4B25-8BD5-0F8175C6DD8E}" srcOrd="0" destOrd="0" presId="urn:microsoft.com/office/officeart/2005/8/layout/hierarchy1"/>
    <dgm:cxn modelId="{B06C04E6-A13F-4E4B-BF61-E49D8FD57B3B}" type="presParOf" srcId="{8509864F-22FE-4B25-8BD5-0F8175C6DD8E}" destId="{5FC3CCDE-B20E-4A01-B96C-8AD7816119CC}" srcOrd="0" destOrd="0" presId="urn:microsoft.com/office/officeart/2005/8/layout/hierarchy1"/>
    <dgm:cxn modelId="{263F3B53-BD79-4D1E-9A5C-5C8115A7858E}" type="presParOf" srcId="{8509864F-22FE-4B25-8BD5-0F8175C6DD8E}" destId="{CD510FA5-08F6-459D-BBF7-B3388E4050DB}" srcOrd="1" destOrd="0" presId="urn:microsoft.com/office/officeart/2005/8/layout/hierarchy1"/>
    <dgm:cxn modelId="{BB4B2AE0-0D4E-4327-871C-C1117FB0B82F}" type="presParOf" srcId="{3885ABF5-ED68-494F-8CF0-0570FC4CFA19}" destId="{166A0438-533A-4B05-8E36-AC98AB82171F}" srcOrd="1" destOrd="0" presId="urn:microsoft.com/office/officeart/2005/8/layout/hierarchy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F4BE9A9-3C22-48CF-9071-52FFFEEFDFC9}" type="doc">
      <dgm:prSet loTypeId="urn:microsoft.com/office/officeart/2005/8/layout/hierarchy1" loCatId="hierarchy" qsTypeId="urn:microsoft.com/office/officeart/2005/8/quickstyle/simple5" qsCatId="simple" csTypeId="urn:microsoft.com/office/officeart/2005/8/colors/accent1_2" csCatId="accent1" phldr="1"/>
      <dgm:spPr/>
      <dgm:t>
        <a:bodyPr/>
        <a:lstStyle/>
        <a:p>
          <a:endParaRPr lang="en-US"/>
        </a:p>
      </dgm:t>
    </dgm:pt>
    <dgm:pt modelId="{5F60105E-163B-41FF-9751-6C6DC6A61559}">
      <dgm:prSet/>
      <dgm:spPr/>
      <dgm:t>
        <a:bodyPr/>
        <a:lstStyle/>
        <a:p>
          <a:r>
            <a:rPr lang="en-US"/>
            <a:t>The risk of 60 months term loans should be re-evaluated and only offered after considering the risk.</a:t>
          </a:r>
        </a:p>
      </dgm:t>
    </dgm:pt>
    <dgm:pt modelId="{1C21E13F-5948-4693-8DCE-6D1EDFE3B36A}" type="parTrans" cxnId="{87948D56-8A4C-45F0-BFAB-B90B82EA3971}">
      <dgm:prSet/>
      <dgm:spPr/>
      <dgm:t>
        <a:bodyPr/>
        <a:lstStyle/>
        <a:p>
          <a:endParaRPr lang="en-US"/>
        </a:p>
      </dgm:t>
    </dgm:pt>
    <dgm:pt modelId="{FE935A07-8EBF-4A14-B69C-22CC90F3D73F}" type="sibTrans" cxnId="{87948D56-8A4C-45F0-BFAB-B90B82EA3971}">
      <dgm:prSet/>
      <dgm:spPr/>
      <dgm:t>
        <a:bodyPr/>
        <a:lstStyle/>
        <a:p>
          <a:endParaRPr lang="en-US"/>
        </a:p>
      </dgm:t>
    </dgm:pt>
    <dgm:pt modelId="{4ECA4CDE-9E07-4E09-AE3C-455B75CED1C2}">
      <dgm:prSet/>
      <dgm:spPr/>
      <dgm:t>
        <a:bodyPr/>
        <a:lstStyle/>
        <a:p>
          <a:r>
            <a:rPr lang="en-US"/>
            <a:t>Targeted support like financial education, debt management can be offered to customers especially customers on  60 months term</a:t>
          </a:r>
        </a:p>
      </dgm:t>
    </dgm:pt>
    <dgm:pt modelId="{20264A4A-E956-43F1-9EF5-275279EAB084}" type="parTrans" cxnId="{E125D136-2258-4249-AE9E-2578B6A9024B}">
      <dgm:prSet/>
      <dgm:spPr/>
      <dgm:t>
        <a:bodyPr/>
        <a:lstStyle/>
        <a:p>
          <a:endParaRPr lang="en-US"/>
        </a:p>
      </dgm:t>
    </dgm:pt>
    <dgm:pt modelId="{F08CB54B-0C1B-4FF9-8987-66713CC3BA23}" type="sibTrans" cxnId="{E125D136-2258-4249-AE9E-2578B6A9024B}">
      <dgm:prSet/>
      <dgm:spPr/>
      <dgm:t>
        <a:bodyPr/>
        <a:lstStyle/>
        <a:p>
          <a:endParaRPr lang="en-US"/>
        </a:p>
      </dgm:t>
    </dgm:pt>
    <dgm:pt modelId="{B68C615F-2DD9-493A-8D58-5B8AF8848B13}" type="pres">
      <dgm:prSet presAssocID="{BF4BE9A9-3C22-48CF-9071-52FFFEEFDFC9}" presName="hierChild1" presStyleCnt="0">
        <dgm:presLayoutVars>
          <dgm:chPref val="1"/>
          <dgm:dir/>
          <dgm:animOne val="branch"/>
          <dgm:animLvl val="lvl"/>
          <dgm:resizeHandles/>
        </dgm:presLayoutVars>
      </dgm:prSet>
      <dgm:spPr/>
      <dgm:t>
        <a:bodyPr/>
        <a:lstStyle/>
        <a:p>
          <a:endParaRPr lang="en-GB"/>
        </a:p>
      </dgm:t>
    </dgm:pt>
    <dgm:pt modelId="{87DEA903-86C2-484B-8D17-E93FE7A038FA}" type="pres">
      <dgm:prSet presAssocID="{5F60105E-163B-41FF-9751-6C6DC6A61559}" presName="hierRoot1" presStyleCnt="0"/>
      <dgm:spPr/>
    </dgm:pt>
    <dgm:pt modelId="{DE6AC681-772F-4FD6-A41D-7982EABF9C15}" type="pres">
      <dgm:prSet presAssocID="{5F60105E-163B-41FF-9751-6C6DC6A61559}" presName="composite" presStyleCnt="0"/>
      <dgm:spPr/>
    </dgm:pt>
    <dgm:pt modelId="{1839F29D-729F-42E6-A243-9110D16C8DF6}" type="pres">
      <dgm:prSet presAssocID="{5F60105E-163B-41FF-9751-6C6DC6A61559}" presName="background" presStyleLbl="node0" presStyleIdx="0" presStyleCnt="2"/>
      <dgm:spPr/>
    </dgm:pt>
    <dgm:pt modelId="{1A12892C-12A9-4F53-B099-3FBC03ECB4E7}" type="pres">
      <dgm:prSet presAssocID="{5F60105E-163B-41FF-9751-6C6DC6A61559}" presName="text" presStyleLbl="fgAcc0" presStyleIdx="0" presStyleCnt="2">
        <dgm:presLayoutVars>
          <dgm:chPref val="3"/>
        </dgm:presLayoutVars>
      </dgm:prSet>
      <dgm:spPr/>
      <dgm:t>
        <a:bodyPr/>
        <a:lstStyle/>
        <a:p>
          <a:endParaRPr lang="en-GB"/>
        </a:p>
      </dgm:t>
    </dgm:pt>
    <dgm:pt modelId="{781B1B5C-AEA1-4352-9810-52C32F9E58EE}" type="pres">
      <dgm:prSet presAssocID="{5F60105E-163B-41FF-9751-6C6DC6A61559}" presName="hierChild2" presStyleCnt="0"/>
      <dgm:spPr/>
    </dgm:pt>
    <dgm:pt modelId="{D2414702-8FD3-446F-BF1E-CFE4CFAFCC26}" type="pres">
      <dgm:prSet presAssocID="{4ECA4CDE-9E07-4E09-AE3C-455B75CED1C2}" presName="hierRoot1" presStyleCnt="0"/>
      <dgm:spPr/>
    </dgm:pt>
    <dgm:pt modelId="{C6F1B0C2-D5AB-4A2C-B78A-5AA255925391}" type="pres">
      <dgm:prSet presAssocID="{4ECA4CDE-9E07-4E09-AE3C-455B75CED1C2}" presName="composite" presStyleCnt="0"/>
      <dgm:spPr/>
    </dgm:pt>
    <dgm:pt modelId="{48C015B9-46E7-40FE-A9D6-BCC19A6286EE}" type="pres">
      <dgm:prSet presAssocID="{4ECA4CDE-9E07-4E09-AE3C-455B75CED1C2}" presName="background" presStyleLbl="node0" presStyleIdx="1" presStyleCnt="2"/>
      <dgm:spPr/>
    </dgm:pt>
    <dgm:pt modelId="{87E83F00-E934-4FD7-9C76-F2654C7D26D2}" type="pres">
      <dgm:prSet presAssocID="{4ECA4CDE-9E07-4E09-AE3C-455B75CED1C2}" presName="text" presStyleLbl="fgAcc0" presStyleIdx="1" presStyleCnt="2">
        <dgm:presLayoutVars>
          <dgm:chPref val="3"/>
        </dgm:presLayoutVars>
      </dgm:prSet>
      <dgm:spPr/>
      <dgm:t>
        <a:bodyPr/>
        <a:lstStyle/>
        <a:p>
          <a:endParaRPr lang="en-GB"/>
        </a:p>
      </dgm:t>
    </dgm:pt>
    <dgm:pt modelId="{10C9CC97-E533-45E7-8246-AD4B5B0C0378}" type="pres">
      <dgm:prSet presAssocID="{4ECA4CDE-9E07-4E09-AE3C-455B75CED1C2}" presName="hierChild2" presStyleCnt="0"/>
      <dgm:spPr/>
    </dgm:pt>
  </dgm:ptLst>
  <dgm:cxnLst>
    <dgm:cxn modelId="{E125D136-2258-4249-AE9E-2578B6A9024B}" srcId="{BF4BE9A9-3C22-48CF-9071-52FFFEEFDFC9}" destId="{4ECA4CDE-9E07-4E09-AE3C-455B75CED1C2}" srcOrd="1" destOrd="0" parTransId="{20264A4A-E956-43F1-9EF5-275279EAB084}" sibTransId="{F08CB54B-0C1B-4FF9-8987-66713CC3BA23}"/>
    <dgm:cxn modelId="{3AB730A7-6022-4531-BC8B-31785C1465B5}" type="presOf" srcId="{5F60105E-163B-41FF-9751-6C6DC6A61559}" destId="{1A12892C-12A9-4F53-B099-3FBC03ECB4E7}" srcOrd="0" destOrd="0" presId="urn:microsoft.com/office/officeart/2005/8/layout/hierarchy1"/>
    <dgm:cxn modelId="{87948D56-8A4C-45F0-BFAB-B90B82EA3971}" srcId="{BF4BE9A9-3C22-48CF-9071-52FFFEEFDFC9}" destId="{5F60105E-163B-41FF-9751-6C6DC6A61559}" srcOrd="0" destOrd="0" parTransId="{1C21E13F-5948-4693-8DCE-6D1EDFE3B36A}" sibTransId="{FE935A07-8EBF-4A14-B69C-22CC90F3D73F}"/>
    <dgm:cxn modelId="{52767937-FDE9-4375-818A-9F91FB753057}" type="presOf" srcId="{4ECA4CDE-9E07-4E09-AE3C-455B75CED1C2}" destId="{87E83F00-E934-4FD7-9C76-F2654C7D26D2}" srcOrd="0" destOrd="0" presId="urn:microsoft.com/office/officeart/2005/8/layout/hierarchy1"/>
    <dgm:cxn modelId="{FC696033-E2C5-4A97-8FC6-5111687B2052}" type="presOf" srcId="{BF4BE9A9-3C22-48CF-9071-52FFFEEFDFC9}" destId="{B68C615F-2DD9-493A-8D58-5B8AF8848B13}" srcOrd="0" destOrd="0" presId="urn:microsoft.com/office/officeart/2005/8/layout/hierarchy1"/>
    <dgm:cxn modelId="{E2ECE7D8-3113-49D7-B5A5-365EB3BF808E}" type="presParOf" srcId="{B68C615F-2DD9-493A-8D58-5B8AF8848B13}" destId="{87DEA903-86C2-484B-8D17-E93FE7A038FA}" srcOrd="0" destOrd="0" presId="urn:microsoft.com/office/officeart/2005/8/layout/hierarchy1"/>
    <dgm:cxn modelId="{AE0EDEB9-B06A-43B8-A64E-D72EECBB0733}" type="presParOf" srcId="{87DEA903-86C2-484B-8D17-E93FE7A038FA}" destId="{DE6AC681-772F-4FD6-A41D-7982EABF9C15}" srcOrd="0" destOrd="0" presId="urn:microsoft.com/office/officeart/2005/8/layout/hierarchy1"/>
    <dgm:cxn modelId="{2E8BAC0F-119F-4BFE-A54A-2564313DCC7E}" type="presParOf" srcId="{DE6AC681-772F-4FD6-A41D-7982EABF9C15}" destId="{1839F29D-729F-42E6-A243-9110D16C8DF6}" srcOrd="0" destOrd="0" presId="urn:microsoft.com/office/officeart/2005/8/layout/hierarchy1"/>
    <dgm:cxn modelId="{B2F12DEA-FCFA-4342-8989-59D03AA1FE4C}" type="presParOf" srcId="{DE6AC681-772F-4FD6-A41D-7982EABF9C15}" destId="{1A12892C-12A9-4F53-B099-3FBC03ECB4E7}" srcOrd="1" destOrd="0" presId="urn:microsoft.com/office/officeart/2005/8/layout/hierarchy1"/>
    <dgm:cxn modelId="{C26E1B29-B278-4EAC-AD7C-225402B6AAF0}" type="presParOf" srcId="{87DEA903-86C2-484B-8D17-E93FE7A038FA}" destId="{781B1B5C-AEA1-4352-9810-52C32F9E58EE}" srcOrd="1" destOrd="0" presId="urn:microsoft.com/office/officeart/2005/8/layout/hierarchy1"/>
    <dgm:cxn modelId="{737FA81A-1C63-4594-8CD9-9F083B728581}" type="presParOf" srcId="{B68C615F-2DD9-493A-8D58-5B8AF8848B13}" destId="{D2414702-8FD3-446F-BF1E-CFE4CFAFCC26}" srcOrd="1" destOrd="0" presId="urn:microsoft.com/office/officeart/2005/8/layout/hierarchy1"/>
    <dgm:cxn modelId="{2A7116E0-FE4B-4119-BC49-99B8C27AD92B}" type="presParOf" srcId="{D2414702-8FD3-446F-BF1E-CFE4CFAFCC26}" destId="{C6F1B0C2-D5AB-4A2C-B78A-5AA255925391}" srcOrd="0" destOrd="0" presId="urn:microsoft.com/office/officeart/2005/8/layout/hierarchy1"/>
    <dgm:cxn modelId="{E34BE4E7-0A37-4F96-904A-F65F155A2F42}" type="presParOf" srcId="{C6F1B0C2-D5AB-4A2C-B78A-5AA255925391}" destId="{48C015B9-46E7-40FE-A9D6-BCC19A6286EE}" srcOrd="0" destOrd="0" presId="urn:microsoft.com/office/officeart/2005/8/layout/hierarchy1"/>
    <dgm:cxn modelId="{386F11FE-3560-4E1D-BD2A-155D7CB0FAD8}" type="presParOf" srcId="{C6F1B0C2-D5AB-4A2C-B78A-5AA255925391}" destId="{87E83F00-E934-4FD7-9C76-F2654C7D26D2}" srcOrd="1" destOrd="0" presId="urn:microsoft.com/office/officeart/2005/8/layout/hierarchy1"/>
    <dgm:cxn modelId="{4EFD6058-7BC0-4A6B-A6FD-1DB32398C04B}" type="presParOf" srcId="{D2414702-8FD3-446F-BF1E-CFE4CFAFCC26}" destId="{10C9CC97-E533-45E7-8246-AD4B5B0C0378}" srcOrd="1" destOrd="0" presId="urn:microsoft.com/office/officeart/2005/8/layout/hierarchy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D691785-B45F-4E4E-9851-D40BC8CED28A}">
      <dsp:nvSpPr>
        <dsp:cNvPr id="0" name=""/>
        <dsp:cNvSpPr/>
      </dsp:nvSpPr>
      <dsp:spPr>
        <a:xfrm>
          <a:off x="0" y="46156"/>
          <a:ext cx="10515600" cy="5516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en-US" sz="2300" kern="1200" dirty="0"/>
            <a:t>Objective</a:t>
          </a:r>
        </a:p>
      </dsp:txBody>
      <dsp:txXfrm>
        <a:off x="0" y="46156"/>
        <a:ext cx="10515600" cy="551655"/>
      </dsp:txXfrm>
    </dsp:sp>
    <dsp:sp modelId="{1EABCAC2-D628-4704-9190-C5081C95E479}">
      <dsp:nvSpPr>
        <dsp:cNvPr id="0" name=""/>
        <dsp:cNvSpPr/>
      </dsp:nvSpPr>
      <dsp:spPr>
        <a:xfrm>
          <a:off x="0" y="664051"/>
          <a:ext cx="10515600" cy="5516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US" sz="2300" kern="1200" dirty="0">
              <a:latin typeface="Calibri Light" panose="020F0302020204030204"/>
            </a:rPr>
            <a:t>Models used </a:t>
          </a:r>
          <a:endParaRPr lang="en-US" sz="2300" kern="1200" dirty="0"/>
        </a:p>
      </dsp:txBody>
      <dsp:txXfrm>
        <a:off x="0" y="664051"/>
        <a:ext cx="10515600" cy="551655"/>
      </dsp:txXfrm>
    </dsp:sp>
    <dsp:sp modelId="{F053A3A9-47E5-4C54-8717-85EA057BBAAD}">
      <dsp:nvSpPr>
        <dsp:cNvPr id="0" name=""/>
        <dsp:cNvSpPr/>
      </dsp:nvSpPr>
      <dsp:spPr>
        <a:xfrm>
          <a:off x="0" y="1281946"/>
          <a:ext cx="10515600" cy="5516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en-US" sz="2300" kern="1200" dirty="0"/>
            <a:t>Metrics for evaluating the models</a:t>
          </a:r>
        </a:p>
      </dsp:txBody>
      <dsp:txXfrm>
        <a:off x="0" y="1281946"/>
        <a:ext cx="10515600" cy="551655"/>
      </dsp:txXfrm>
    </dsp:sp>
    <dsp:sp modelId="{E9663983-7D20-4A91-AB7C-EF0B8C4A7AE7}">
      <dsp:nvSpPr>
        <dsp:cNvPr id="0" name=""/>
        <dsp:cNvSpPr/>
      </dsp:nvSpPr>
      <dsp:spPr>
        <a:xfrm>
          <a:off x="0" y="1899841"/>
          <a:ext cx="10515600" cy="5516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US" sz="2300" kern="1200" dirty="0">
              <a:latin typeface="Calibri Light" panose="020F0302020204030204"/>
            </a:rPr>
            <a:t>Explanation of model</a:t>
          </a:r>
          <a:endParaRPr lang="en-US" sz="2300" kern="1200" dirty="0"/>
        </a:p>
      </dsp:txBody>
      <dsp:txXfrm>
        <a:off x="0" y="1899841"/>
        <a:ext cx="10515600" cy="551655"/>
      </dsp:txXfrm>
    </dsp:sp>
    <dsp:sp modelId="{6292A511-CB98-4D77-B096-EE9A0071833F}">
      <dsp:nvSpPr>
        <dsp:cNvPr id="0" name=""/>
        <dsp:cNvSpPr/>
      </dsp:nvSpPr>
      <dsp:spPr>
        <a:xfrm>
          <a:off x="0" y="2517736"/>
          <a:ext cx="10515600" cy="5516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en-US" sz="2300" kern="1200" dirty="0"/>
            <a:t>Findings</a:t>
          </a:r>
        </a:p>
      </dsp:txBody>
      <dsp:txXfrm>
        <a:off x="0" y="2517736"/>
        <a:ext cx="10515600" cy="551655"/>
      </dsp:txXfrm>
    </dsp:sp>
    <dsp:sp modelId="{D8C6CE2F-094A-44C0-9616-870302563D9F}">
      <dsp:nvSpPr>
        <dsp:cNvPr id="0" name=""/>
        <dsp:cNvSpPr/>
      </dsp:nvSpPr>
      <dsp:spPr>
        <a:xfrm>
          <a:off x="0" y="3135631"/>
          <a:ext cx="10515600" cy="5516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en-US" sz="2300" kern="1200" dirty="0"/>
            <a:t>Recommendations</a:t>
          </a:r>
        </a:p>
      </dsp:txBody>
      <dsp:txXfrm>
        <a:off x="0" y="3135631"/>
        <a:ext cx="10515600" cy="551655"/>
      </dsp:txXfrm>
    </dsp:sp>
    <dsp:sp modelId="{769FD17D-3F7B-44F9-AA0F-F83FB9080C4A}">
      <dsp:nvSpPr>
        <dsp:cNvPr id="0" name=""/>
        <dsp:cNvSpPr/>
      </dsp:nvSpPr>
      <dsp:spPr>
        <a:xfrm>
          <a:off x="0" y="3753526"/>
          <a:ext cx="10515600" cy="5516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en-US" sz="2300" kern="1200" dirty="0">
              <a:latin typeface="Calibri Light" panose="020F0302020204030204"/>
            </a:rPr>
            <a:t>Appendix</a:t>
          </a:r>
        </a:p>
      </dsp:txBody>
      <dsp:txXfrm>
        <a:off x="0" y="3753526"/>
        <a:ext cx="10515600" cy="551655"/>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612682A-A770-4E71-9C31-FD546EEFF8F5}">
      <dsp:nvSpPr>
        <dsp:cNvPr id="0" name=""/>
        <dsp:cNvSpPr/>
      </dsp:nvSpPr>
      <dsp:spPr>
        <a:xfrm>
          <a:off x="0" y="682"/>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F52B40-25E9-4326-AD50-D70D66FD2877}">
      <dsp:nvSpPr>
        <dsp:cNvPr id="0" name=""/>
        <dsp:cNvSpPr/>
      </dsp:nvSpPr>
      <dsp:spPr>
        <a:xfrm>
          <a:off x="482961" y="359909"/>
          <a:ext cx="878111" cy="878111"/>
        </a:xfrm>
        <a:prstGeom prst="rect">
          <a:avLst/>
        </a:prstGeom>
        <a:blipFill>
          <a:blip xmlns:r="http://schemas.openxmlformats.org/officeDocument/2006/relationships" r:embed="rId1">
            <a:extLst>
              <a:ext uri="{28A0092B-C50C-407E-A947-70E740481C1C}">
                <a14:useLocalDpi xmlns="" xmlns:a14="http://schemas.microsoft.com/office/drawing/2010/main" val="0"/>
              </a:ext>
              <a:ext uri="{96DAC541-7B7A-43D3-8B79-37D633B846F1}">
                <asvg:svgBlip xmlns=""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2A00CA-D502-4CEC-8944-7F8DA80FF21A}">
      <dsp:nvSpPr>
        <dsp:cNvPr id="0" name=""/>
        <dsp:cNvSpPr/>
      </dsp:nvSpPr>
      <dsp:spPr>
        <a:xfrm>
          <a:off x="1844034" y="682"/>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lvl="0" algn="l" defTabSz="1111250">
            <a:lnSpc>
              <a:spcPct val="90000"/>
            </a:lnSpc>
            <a:spcBef>
              <a:spcPct val="0"/>
            </a:spcBef>
            <a:spcAft>
              <a:spcPct val="35000"/>
            </a:spcAft>
          </a:pPr>
          <a:r>
            <a:rPr lang="en-US" sz="2500" kern="1200"/>
            <a:t>Model 1 : Gradient Boosted Decision Tree</a:t>
          </a:r>
        </a:p>
      </dsp:txBody>
      <dsp:txXfrm>
        <a:off x="1844034" y="682"/>
        <a:ext cx="4401230" cy="1596566"/>
      </dsp:txXfrm>
    </dsp:sp>
    <dsp:sp modelId="{B7C29437-D8C1-4561-BEAD-C1D9CB7DDC44}">
      <dsp:nvSpPr>
        <dsp:cNvPr id="0" name=""/>
        <dsp:cNvSpPr/>
      </dsp:nvSpPr>
      <dsp:spPr>
        <a:xfrm>
          <a:off x="0" y="1996390"/>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61FF8F-6368-40E7-A8F9-D327B14651DE}">
      <dsp:nvSpPr>
        <dsp:cNvPr id="0" name=""/>
        <dsp:cNvSpPr/>
      </dsp:nvSpPr>
      <dsp:spPr>
        <a:xfrm>
          <a:off x="482961" y="2355617"/>
          <a:ext cx="878111" cy="878111"/>
        </a:xfrm>
        <a:prstGeom prst="rect">
          <a:avLst/>
        </a:prstGeom>
        <a:blipFill>
          <a:blip xmlns:r="http://schemas.openxmlformats.org/officeDocument/2006/relationships" r:embed="rId3">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05176C-957F-44A2-A89D-F88F828D709A}">
      <dsp:nvSpPr>
        <dsp:cNvPr id="0" name=""/>
        <dsp:cNvSpPr/>
      </dsp:nvSpPr>
      <dsp:spPr>
        <a:xfrm>
          <a:off x="1844034" y="1996390"/>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lvl="0" algn="l" defTabSz="1111250">
            <a:lnSpc>
              <a:spcPct val="90000"/>
            </a:lnSpc>
            <a:spcBef>
              <a:spcPct val="0"/>
            </a:spcBef>
            <a:spcAft>
              <a:spcPct val="35000"/>
            </a:spcAft>
          </a:pPr>
          <a:r>
            <a:rPr lang="en-US" sz="2500" kern="1200"/>
            <a:t>Model 2: Random Forest</a:t>
          </a:r>
        </a:p>
      </dsp:txBody>
      <dsp:txXfrm>
        <a:off x="1844034" y="1996390"/>
        <a:ext cx="4401230" cy="1596566"/>
      </dsp:txXfrm>
    </dsp:sp>
    <dsp:sp modelId="{B669DBEA-C622-4572-A301-E88DDE846F92}">
      <dsp:nvSpPr>
        <dsp:cNvPr id="0" name=""/>
        <dsp:cNvSpPr/>
      </dsp:nvSpPr>
      <dsp:spPr>
        <a:xfrm>
          <a:off x="0" y="3992098"/>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C27B18-FCED-4F4E-8E52-BC67BF367080}">
      <dsp:nvSpPr>
        <dsp:cNvPr id="0" name=""/>
        <dsp:cNvSpPr/>
      </dsp:nvSpPr>
      <dsp:spPr>
        <a:xfrm>
          <a:off x="482961" y="4351325"/>
          <a:ext cx="878111" cy="878111"/>
        </a:xfrm>
        <a:prstGeom prst="rect">
          <a:avLst/>
        </a:prstGeom>
        <a:blipFill>
          <a:blip xmlns:r="http://schemas.openxmlformats.org/officeDocument/2006/relationships" r:embed="rId5">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E83266-B775-47C8-B815-CF2AB6C68FE4}">
      <dsp:nvSpPr>
        <dsp:cNvPr id="0" name=""/>
        <dsp:cNvSpPr/>
      </dsp:nvSpPr>
      <dsp:spPr>
        <a:xfrm>
          <a:off x="1844034" y="3992098"/>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lvl="0" algn="l" defTabSz="1111250">
            <a:lnSpc>
              <a:spcPct val="90000"/>
            </a:lnSpc>
            <a:spcBef>
              <a:spcPct val="0"/>
            </a:spcBef>
            <a:spcAft>
              <a:spcPct val="35000"/>
            </a:spcAft>
          </a:pPr>
          <a:r>
            <a:rPr lang="en-US" sz="2500" kern="1200"/>
            <a:t>Model 3: Decision Tree</a:t>
          </a:r>
        </a:p>
      </dsp:txBody>
      <dsp:txXfrm>
        <a:off x="1844034" y="3992098"/>
        <a:ext cx="4401230" cy="1596566"/>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5688EFD-EB45-4CC2-985B-B99826245D3B}">
      <dsp:nvSpPr>
        <dsp:cNvPr id="0" name=""/>
        <dsp:cNvSpPr/>
      </dsp:nvSpPr>
      <dsp:spPr>
        <a:xfrm>
          <a:off x="828914" y="1196282"/>
          <a:ext cx="810000" cy="810000"/>
        </a:xfrm>
        <a:prstGeom prst="rect">
          <a:avLst/>
        </a:prstGeom>
        <a:blipFill>
          <a:blip xmlns:r="http://schemas.openxmlformats.org/officeDocument/2006/relationships" r:embed="rId1">
            <a:extLst>
              <a:ext uri="{28A0092B-C50C-407E-A947-70E740481C1C}">
                <a14:useLocalDpi xmlns="" xmlns:a14="http://schemas.microsoft.com/office/drawing/2010/main" val="0"/>
              </a:ext>
              <a:ext uri="{96DAC541-7B7A-43D3-8B79-37D633B846F1}">
                <asvg:svgBlip xmlns=""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5CB3F2-C97C-4D8F-81A6-3954319FB8B6}">
      <dsp:nvSpPr>
        <dsp:cNvPr id="0" name=""/>
        <dsp:cNvSpPr/>
      </dsp:nvSpPr>
      <dsp:spPr>
        <a:xfrm>
          <a:off x="333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90000"/>
            </a:lnSpc>
            <a:spcBef>
              <a:spcPct val="0"/>
            </a:spcBef>
            <a:spcAft>
              <a:spcPct val="35000"/>
            </a:spcAft>
          </a:pPr>
          <a:r>
            <a:rPr lang="en-US" sz="2400" kern="1200"/>
            <a:t>Accuracy</a:t>
          </a:r>
        </a:p>
      </dsp:txBody>
      <dsp:txXfrm>
        <a:off x="333914" y="2276522"/>
        <a:ext cx="1800000" cy="720000"/>
      </dsp:txXfrm>
    </dsp:sp>
    <dsp:sp modelId="{101B8D34-1DD8-40B8-B8EF-08651ECC42C0}">
      <dsp:nvSpPr>
        <dsp:cNvPr id="0" name=""/>
        <dsp:cNvSpPr/>
      </dsp:nvSpPr>
      <dsp:spPr>
        <a:xfrm>
          <a:off x="2943914" y="1196282"/>
          <a:ext cx="810000" cy="810000"/>
        </a:xfrm>
        <a:prstGeom prst="rect">
          <a:avLst/>
        </a:prstGeom>
        <a:blipFill>
          <a:blip xmlns:r="http://schemas.openxmlformats.org/officeDocument/2006/relationships" r:embed="rId3">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FA0627-3636-4BC6-93FD-6B80161AF80A}">
      <dsp:nvSpPr>
        <dsp:cNvPr id="0" name=""/>
        <dsp:cNvSpPr/>
      </dsp:nvSpPr>
      <dsp:spPr>
        <a:xfrm>
          <a:off x="2448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90000"/>
            </a:lnSpc>
            <a:spcBef>
              <a:spcPct val="0"/>
            </a:spcBef>
            <a:spcAft>
              <a:spcPct val="35000"/>
            </a:spcAft>
          </a:pPr>
          <a:r>
            <a:rPr lang="en-US" sz="2400" kern="1200"/>
            <a:t>Precision</a:t>
          </a:r>
        </a:p>
      </dsp:txBody>
      <dsp:txXfrm>
        <a:off x="2448914" y="2276522"/>
        <a:ext cx="1800000" cy="720000"/>
      </dsp:txXfrm>
    </dsp:sp>
    <dsp:sp modelId="{BC558FCC-179D-4363-BB83-1A8959A2D443}">
      <dsp:nvSpPr>
        <dsp:cNvPr id="0" name=""/>
        <dsp:cNvSpPr/>
      </dsp:nvSpPr>
      <dsp:spPr>
        <a:xfrm>
          <a:off x="5058914" y="1196282"/>
          <a:ext cx="810000" cy="810000"/>
        </a:xfrm>
        <a:prstGeom prst="rect">
          <a:avLst/>
        </a:prstGeom>
        <a:blipFill>
          <a:blip xmlns:r="http://schemas.openxmlformats.org/officeDocument/2006/relationships" r:embed="rId5">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D3DC32-3CEC-4531-B942-B061686A3995}">
      <dsp:nvSpPr>
        <dsp:cNvPr id="0" name=""/>
        <dsp:cNvSpPr/>
      </dsp:nvSpPr>
      <dsp:spPr>
        <a:xfrm>
          <a:off x="4563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90000"/>
            </a:lnSpc>
            <a:spcBef>
              <a:spcPct val="0"/>
            </a:spcBef>
            <a:spcAft>
              <a:spcPct val="35000"/>
            </a:spcAft>
          </a:pPr>
          <a:r>
            <a:rPr lang="en-US" sz="2400" kern="1200"/>
            <a:t>Recall</a:t>
          </a:r>
        </a:p>
      </dsp:txBody>
      <dsp:txXfrm>
        <a:off x="4563914" y="2276522"/>
        <a:ext cx="1800000" cy="720000"/>
      </dsp:txXfrm>
    </dsp:sp>
    <dsp:sp modelId="{368D3BFC-8126-4E8E-BD06-B8619DFE7BED}">
      <dsp:nvSpPr>
        <dsp:cNvPr id="0" name=""/>
        <dsp:cNvSpPr/>
      </dsp:nvSpPr>
      <dsp:spPr>
        <a:xfrm>
          <a:off x="7173914" y="1196282"/>
          <a:ext cx="810000" cy="810000"/>
        </a:xfrm>
        <a:prstGeom prst="rect">
          <a:avLst/>
        </a:prstGeom>
        <a:blipFill>
          <a:blip xmlns:r="http://schemas.openxmlformats.org/officeDocument/2006/relationships" r:embed="rId7">
            <a:extLst>
              <a:ext uri="{28A0092B-C50C-407E-A947-70E740481C1C}">
                <a14:useLocalDpi xmlns="" xmlns:a14="http://schemas.microsoft.com/office/drawing/2010/main" val="0"/>
              </a:ext>
              <a:ext uri="{96DAC541-7B7A-43D3-8B79-37D633B846F1}">
                <asvg:svgBlip xmlns=""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FD060D-63E0-453B-B372-9DEC11DC3C10}">
      <dsp:nvSpPr>
        <dsp:cNvPr id="0" name=""/>
        <dsp:cNvSpPr/>
      </dsp:nvSpPr>
      <dsp:spPr>
        <a:xfrm>
          <a:off x="6678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90000"/>
            </a:lnSpc>
            <a:spcBef>
              <a:spcPct val="0"/>
            </a:spcBef>
            <a:spcAft>
              <a:spcPct val="35000"/>
            </a:spcAft>
          </a:pPr>
          <a:r>
            <a:rPr lang="en-US" sz="2400" kern="1200"/>
            <a:t>Confusion matrix</a:t>
          </a:r>
        </a:p>
      </dsp:txBody>
      <dsp:txXfrm>
        <a:off x="6678914" y="2276522"/>
        <a:ext cx="1800000" cy="720000"/>
      </dsp:txXfrm>
    </dsp:sp>
    <dsp:sp modelId="{04A2494F-27BA-4BF4-9731-C8C2FDFCC1F2}">
      <dsp:nvSpPr>
        <dsp:cNvPr id="0" name=""/>
        <dsp:cNvSpPr/>
      </dsp:nvSpPr>
      <dsp:spPr>
        <a:xfrm>
          <a:off x="9288914" y="1196282"/>
          <a:ext cx="810000" cy="810000"/>
        </a:xfrm>
        <a:prstGeom prst="rect">
          <a:avLst/>
        </a:prstGeom>
        <a:blipFill>
          <a:blip xmlns:r="http://schemas.openxmlformats.org/officeDocument/2006/relationships" r:embed="rId9">
            <a:extLst>
              <a:ext uri="{28A0092B-C50C-407E-A947-70E740481C1C}">
                <a14:useLocalDpi xmlns="" xmlns:a14="http://schemas.microsoft.com/office/drawing/2010/main" val="0"/>
              </a:ext>
              <a:ext uri="{96DAC541-7B7A-43D3-8B79-37D633B846F1}">
                <asvg:svgBlip xmlns=""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C6A651-4F7F-4B27-B9F7-AD1163711D3C}">
      <dsp:nvSpPr>
        <dsp:cNvPr id="0" name=""/>
        <dsp:cNvSpPr/>
      </dsp:nvSpPr>
      <dsp:spPr>
        <a:xfrm>
          <a:off x="8793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90000"/>
            </a:lnSpc>
            <a:spcBef>
              <a:spcPct val="0"/>
            </a:spcBef>
            <a:spcAft>
              <a:spcPct val="35000"/>
            </a:spcAft>
          </a:pPr>
          <a:r>
            <a:rPr lang="en-US" sz="2400" kern="1200"/>
            <a:t>F1-score</a:t>
          </a:r>
        </a:p>
      </dsp:txBody>
      <dsp:txXfrm>
        <a:off x="8793914" y="2276522"/>
        <a:ext cx="1800000" cy="720000"/>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pPr/>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pPr/>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pPr/>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pPr/>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pPr/>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pPr/>
              <a:t>4/27/2023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pPr/>
              <a:t>4/27/2023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pPr/>
              <a:t>4/27/2023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pPr/>
              <a:t>4/27/2023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pPr/>
              <a:t>4/27/2023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pPr/>
              <a:t>4/27/2023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pPr/>
              <a:t>4/27/2023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pPr/>
              <a:t>‹#›</a:t>
            </a:fld>
            <a:endParaRPr lang="en-US"/>
          </a:p>
        </p:txBody>
      </p:sp>
    </p:spTree>
    <p:extLst>
      <p:ext uri="{BB962C8B-B14F-4D97-AF65-F5344CB8AC3E}">
        <p14:creationId xmlns=""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flickr.com/photos/tracy_olson/61056391" TargetMode="External"/><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 xmlns:a16="http://schemas.microsoft.com/office/drawing/2014/main" id="{8D0D6D3E-D7F9-4591-9CA9-DDF4DB1F73D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1FCE071A-A634-6FE8-E460-F67082331C93}"/>
              </a:ext>
            </a:extLst>
          </p:cNvPr>
          <p:cNvSpPr>
            <a:spLocks noGrp="1"/>
          </p:cNvSpPr>
          <p:nvPr>
            <p:ph type="title"/>
          </p:nvPr>
        </p:nvSpPr>
        <p:spPr>
          <a:xfrm>
            <a:off x="275406" y="2326413"/>
            <a:ext cx="4613300" cy="3163224"/>
          </a:xfrm>
        </p:spPr>
        <p:txBody>
          <a:bodyPr vert="horz" lIns="91440" tIns="45720" rIns="91440" bIns="45720" rtlCol="0" anchor="t">
            <a:normAutofit/>
          </a:bodyPr>
          <a:lstStyle/>
          <a:p>
            <a:r>
              <a:rPr lang="en-US" sz="3600"/>
              <a:t>Predicting Customers Likelihood on Loan Repayment</a:t>
            </a:r>
          </a:p>
          <a:p>
            <a:endParaRPr lang="en-US" sz="4800"/>
          </a:p>
        </p:txBody>
      </p:sp>
      <p:sp>
        <p:nvSpPr>
          <p:cNvPr id="3" name="Content Placeholder 2">
            <a:extLst>
              <a:ext uri="{FF2B5EF4-FFF2-40B4-BE49-F238E27FC236}">
                <a16:creationId xmlns="" xmlns:a16="http://schemas.microsoft.com/office/drawing/2014/main" id="{1EFD63B7-EBDB-41A9-CB5A-721029AFA911}"/>
              </a:ext>
            </a:extLst>
          </p:cNvPr>
          <p:cNvSpPr>
            <a:spLocks noGrp="1"/>
          </p:cNvSpPr>
          <p:nvPr>
            <p:ph idx="1"/>
          </p:nvPr>
        </p:nvSpPr>
        <p:spPr>
          <a:xfrm>
            <a:off x="512912" y="4608325"/>
            <a:ext cx="4408228" cy="1192815"/>
          </a:xfrm>
        </p:spPr>
        <p:txBody>
          <a:bodyPr vert="horz" lIns="91440" tIns="45720" rIns="91440" bIns="45720" rtlCol="0" anchor="b">
            <a:normAutofit/>
          </a:bodyPr>
          <a:lstStyle/>
          <a:p>
            <a:pPr marL="0" indent="0">
              <a:buNone/>
            </a:pPr>
            <a:r>
              <a:rPr lang="en-US" sz="2400"/>
              <a:t>Theophilus Ebode</a:t>
            </a:r>
          </a:p>
        </p:txBody>
      </p:sp>
      <p:sp>
        <p:nvSpPr>
          <p:cNvPr id="44" name="Rectangle 43">
            <a:extLst>
              <a:ext uri="{FF2B5EF4-FFF2-40B4-BE49-F238E27FC236}">
                <a16:creationId xmlns="" xmlns:a16="http://schemas.microsoft.com/office/drawing/2014/main" id="{C4C9F2B0-1044-46EB-8AEB-C3BFFDE6C2C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8123336" y="-3"/>
            <a:ext cx="4068664" cy="6858000"/>
          </a:xfrm>
          <a:prstGeom prst="rect">
            <a:avLst/>
          </a:prstGeom>
          <a:gradFill>
            <a:gsLst>
              <a:gs pos="26000">
                <a:srgbClr val="000000"/>
              </a:gs>
              <a:gs pos="100000">
                <a:schemeClr val="accent1"/>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 xmlns:a16="http://schemas.microsoft.com/office/drawing/2014/main" id="{D28B54C3-B57B-472A-B96E-1FCB67093DC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8123336" y="-3"/>
            <a:ext cx="3611463" cy="6858000"/>
          </a:xfrm>
          <a:prstGeom prst="rect">
            <a:avLst/>
          </a:prstGeom>
          <a:gradFill>
            <a:gsLst>
              <a:gs pos="0">
                <a:schemeClr val="accent1">
                  <a:lumMod val="75000"/>
                  <a:alpha val="56000"/>
                </a:schemeClr>
              </a:gs>
              <a:gs pos="100000">
                <a:srgbClr val="000000">
                  <a:alpha val="52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 xmlns:a16="http://schemas.microsoft.com/office/drawing/2014/main" id="{7DB3C429-F8DA-49B9-AF84-21996FCF78B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8230721" y="-107390"/>
            <a:ext cx="3853890" cy="4068665"/>
          </a:xfrm>
          <a:prstGeom prst="rect">
            <a:avLst/>
          </a:prstGeom>
          <a:gradFill>
            <a:gsLst>
              <a:gs pos="0">
                <a:srgbClr val="000000">
                  <a:alpha val="34000"/>
                </a:srgbClr>
              </a:gs>
              <a:gs pos="96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8" descr="Free picture: cent, crisis, interest, investment, loan, market, money ...">
            <a:extLst>
              <a:ext uri="{FF2B5EF4-FFF2-40B4-BE49-F238E27FC236}">
                <a16:creationId xmlns="" xmlns:a16="http://schemas.microsoft.com/office/drawing/2014/main" id="{24249721-C7AC-2413-7A8E-699C00077519}"/>
              </a:ext>
            </a:extLst>
          </p:cNvPr>
          <p:cNvPicPr>
            <a:picLocks noChangeAspect="1"/>
          </p:cNvPicPr>
          <p:nvPr/>
        </p:nvPicPr>
        <p:blipFill rotWithShape="1">
          <a:blip r:embed="rId2" cstate="print"/>
          <a:srcRect l="7501" r="25748" b="-2"/>
          <a:stretch/>
        </p:blipFill>
        <p:spPr>
          <a:xfrm>
            <a:off x="6096000" y="1012536"/>
            <a:ext cx="4756162" cy="4756162"/>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p:spPr>
      </p:pic>
    </p:spTree>
    <p:extLst>
      <p:ext uri="{BB962C8B-B14F-4D97-AF65-F5344CB8AC3E}">
        <p14:creationId xmlns="" xmlns:p14="http://schemas.microsoft.com/office/powerpoint/2010/main" val="2791716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 xmlns:a16="http://schemas.microsoft.com/office/drawing/2014/main" id="{E91DC736-0EF8-4F87-9146-EBF1D2EE4D3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ircular jigsaw puzzle">
            <a:extLst>
              <a:ext uri="{FF2B5EF4-FFF2-40B4-BE49-F238E27FC236}">
                <a16:creationId xmlns="" xmlns:a16="http://schemas.microsoft.com/office/drawing/2014/main" id="{A90D8C27-9304-6258-67A5-814667D53F10}"/>
              </a:ext>
            </a:extLst>
          </p:cNvPr>
          <p:cNvPicPr>
            <a:picLocks noChangeAspect="1"/>
          </p:cNvPicPr>
          <p:nvPr/>
        </p:nvPicPr>
        <p:blipFill rotWithShape="1">
          <a:blip r:embed="rId2" cstate="print"/>
          <a:srcRect t="2090" r="23298" b="7001"/>
          <a:stretch/>
        </p:blipFill>
        <p:spPr>
          <a:xfrm>
            <a:off x="3523488" y="10"/>
            <a:ext cx="8668512" cy="6857990"/>
          </a:xfrm>
          <a:prstGeom prst="rect">
            <a:avLst/>
          </a:prstGeom>
        </p:spPr>
      </p:pic>
      <p:sp>
        <p:nvSpPr>
          <p:cNvPr id="18" name="Rectangle 17">
            <a:extLst>
              <a:ext uri="{FF2B5EF4-FFF2-40B4-BE49-F238E27FC236}">
                <a16:creationId xmlns="" xmlns:a16="http://schemas.microsoft.com/office/drawing/2014/main" id="{097CD68E-23E3-4007-8847-CD0944C4F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19B5157A-FEB7-477C-0D55-72922233818D}"/>
              </a:ext>
            </a:extLst>
          </p:cNvPr>
          <p:cNvSpPr>
            <a:spLocks noGrp="1"/>
          </p:cNvSpPr>
          <p:nvPr>
            <p:ph type="title"/>
          </p:nvPr>
        </p:nvSpPr>
        <p:spPr>
          <a:xfrm>
            <a:off x="551049" y="2082692"/>
            <a:ext cx="4023360" cy="1158217"/>
          </a:xfrm>
        </p:spPr>
        <p:txBody>
          <a:bodyPr vert="horz" lIns="91440" tIns="45720" rIns="91440" bIns="45720" rtlCol="0" anchor="b">
            <a:normAutofit/>
          </a:bodyPr>
          <a:lstStyle/>
          <a:p>
            <a:r>
              <a:rPr lang="en-US" sz="6000"/>
              <a:t>Recall</a:t>
            </a:r>
            <a:endParaRPr lang="en-US" sz="6000">
              <a:cs typeface="Calibri Light"/>
            </a:endParaRPr>
          </a:p>
        </p:txBody>
      </p:sp>
      <p:sp>
        <p:nvSpPr>
          <p:cNvPr id="20" name="Rectangle 19">
            <a:extLst>
              <a:ext uri="{FF2B5EF4-FFF2-40B4-BE49-F238E27FC236}">
                <a16:creationId xmlns="" xmlns:a16="http://schemas.microsoft.com/office/drawing/2014/main" id="{AF2F604E-43BE-4DC3-B983-E071523364F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 xmlns:a16="http://schemas.microsoft.com/office/drawing/2014/main" id="{08C9B587-E65E-4B52-B37C-ABEBB6E8792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 xmlns:p14="http://schemas.microsoft.com/office/powerpoint/2010/main" val="3522317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 xmlns:a16="http://schemas.microsoft.com/office/drawing/2014/main" id="{6B5E2835-4E47-45B3-9CFE-732FF7B0547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 xmlns:a16="http://schemas.microsoft.com/office/drawing/2014/main" id="{E5A02809-27A9-1DE8-A9CF-4BA9A77658D0}"/>
              </a:ext>
            </a:extLst>
          </p:cNvPr>
          <p:cNvPicPr>
            <a:picLocks noChangeAspect="1"/>
          </p:cNvPicPr>
          <p:nvPr/>
        </p:nvPicPr>
        <p:blipFill rotWithShape="1">
          <a:blip r:embed="rId2" cstate="print"/>
          <a:srcRect l="1718" r="24878"/>
          <a:stretch/>
        </p:blipFill>
        <p:spPr>
          <a:xfrm>
            <a:off x="7251022" y="10"/>
            <a:ext cx="4940980"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useBgFill="1">
        <p:nvSpPr>
          <p:cNvPr id="16" name="Freeform: Shape 15">
            <a:extLst>
              <a:ext uri="{FF2B5EF4-FFF2-40B4-BE49-F238E27FC236}">
                <a16:creationId xmlns="" xmlns:a16="http://schemas.microsoft.com/office/drawing/2014/main" id="{5B45AD5D-AA52-4F7B-9362-576A39AD9E0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 xmlns:a16="http://schemas.microsoft.com/office/drawing/2014/main" id="{AEDD7960-4866-4399-BEF6-DD1431AB4E3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ACB31499-5690-03A8-0B98-E1CA5328FDD6}"/>
              </a:ext>
            </a:extLst>
          </p:cNvPr>
          <p:cNvSpPr>
            <a:spLocks noGrp="1"/>
          </p:cNvSpPr>
          <p:nvPr>
            <p:ph type="title"/>
          </p:nvPr>
        </p:nvSpPr>
        <p:spPr>
          <a:xfrm>
            <a:off x="381532" y="284466"/>
            <a:ext cx="3438144" cy="1125728"/>
          </a:xfrm>
        </p:spPr>
        <p:txBody>
          <a:bodyPr anchor="b">
            <a:normAutofit/>
          </a:bodyPr>
          <a:lstStyle/>
          <a:p>
            <a:r>
              <a:rPr lang="en-US" sz="2800">
                <a:cs typeface="Calibri Light"/>
              </a:rPr>
              <a:t>Recall...</a:t>
            </a:r>
            <a:endParaRPr lang="en-US" sz="2800"/>
          </a:p>
        </p:txBody>
      </p:sp>
      <p:sp>
        <p:nvSpPr>
          <p:cNvPr id="20" name="Rectangle 19">
            <a:extLst>
              <a:ext uri="{FF2B5EF4-FFF2-40B4-BE49-F238E27FC236}">
                <a16:creationId xmlns="" xmlns:a16="http://schemas.microsoft.com/office/drawing/2014/main" id="{55D4142C-5077-457F-A6AD-3FECFDB396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 xmlns:a16="http://schemas.microsoft.com/office/drawing/2014/main" id="{7A5F0580-5EE9-419F-96EE-B6529EF6E7D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 xmlns:a16="http://schemas.microsoft.com/office/drawing/2014/main" id="{16EE329F-BA75-364D-2406-BC39A4707C63}"/>
              </a:ext>
            </a:extLst>
          </p:cNvPr>
          <p:cNvSpPr>
            <a:spLocks noGrp="1"/>
          </p:cNvSpPr>
          <p:nvPr>
            <p:ph idx="1"/>
          </p:nvPr>
        </p:nvSpPr>
        <p:spPr>
          <a:xfrm>
            <a:off x="433724" y="1413260"/>
            <a:ext cx="7321974" cy="4846079"/>
          </a:xfrm>
        </p:spPr>
        <p:txBody>
          <a:bodyPr vert="horz" lIns="91440" tIns="45720" rIns="91440" bIns="45720" rtlCol="0" anchor="t">
            <a:noAutofit/>
          </a:bodyPr>
          <a:lstStyle/>
          <a:p>
            <a:pPr marL="0" indent="0">
              <a:buNone/>
            </a:pPr>
            <a:r>
              <a:rPr lang="en-US" sz="3200">
                <a:ea typeface="+mn-lt"/>
                <a:cs typeface="+mn-lt"/>
              </a:rPr>
              <a:t>Recall identifies all the positive instances</a:t>
            </a:r>
            <a:endParaRPr lang="en-US"/>
          </a:p>
          <a:p>
            <a:pPr marL="0" indent="0">
              <a:buNone/>
            </a:pPr>
            <a:r>
              <a:rPr lang="en-US" sz="3200">
                <a:ea typeface="+mn-lt"/>
                <a:cs typeface="+mn-lt"/>
              </a:rPr>
              <a:t> (in this case, customers who will repay</a:t>
            </a:r>
          </a:p>
          <a:p>
            <a:pPr marL="0" indent="0">
              <a:buNone/>
            </a:pPr>
            <a:r>
              <a:rPr lang="en-US" sz="3200">
                <a:ea typeface="+mn-lt"/>
                <a:cs typeface="+mn-lt"/>
              </a:rPr>
              <a:t> their loans) out of all the actual positive</a:t>
            </a:r>
          </a:p>
          <a:p>
            <a:pPr marL="0" indent="0">
              <a:buNone/>
            </a:pPr>
            <a:r>
              <a:rPr lang="en-US" sz="3200">
                <a:ea typeface="+mn-lt"/>
                <a:cs typeface="+mn-lt"/>
              </a:rPr>
              <a:t> instances. For example, if there are 100</a:t>
            </a:r>
          </a:p>
          <a:p>
            <a:pPr marL="0" indent="0">
              <a:buNone/>
            </a:pPr>
            <a:r>
              <a:rPr lang="en-US" sz="3200">
                <a:ea typeface="+mn-lt"/>
                <a:cs typeface="+mn-lt"/>
              </a:rPr>
              <a:t> customers who can repay their loans, the</a:t>
            </a:r>
          </a:p>
          <a:p>
            <a:pPr marL="0" indent="0">
              <a:buNone/>
            </a:pPr>
            <a:r>
              <a:rPr lang="en-US" sz="3200">
                <a:ea typeface="+mn-lt"/>
                <a:cs typeface="+mn-lt"/>
              </a:rPr>
              <a:t> result of 'recall' shows how many were</a:t>
            </a:r>
          </a:p>
          <a:p>
            <a:pPr marL="0" indent="0">
              <a:buNone/>
            </a:pPr>
            <a:r>
              <a:rPr lang="en-US" sz="3200">
                <a:ea typeface="+mn-lt"/>
                <a:cs typeface="+mn-lt"/>
              </a:rPr>
              <a:t> identified from the 100 customers</a:t>
            </a:r>
            <a:endParaRPr lang="en-US" sz="3200">
              <a:cs typeface="Calibri"/>
            </a:endParaRPr>
          </a:p>
        </p:txBody>
      </p:sp>
    </p:spTree>
    <p:extLst>
      <p:ext uri="{BB962C8B-B14F-4D97-AF65-F5344CB8AC3E}">
        <p14:creationId xmlns="" xmlns:p14="http://schemas.microsoft.com/office/powerpoint/2010/main" val="41607880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23">
            <a:extLst>
              <a:ext uri="{FF2B5EF4-FFF2-40B4-BE49-F238E27FC236}">
                <a16:creationId xmlns="" xmlns:a16="http://schemas.microsoft.com/office/drawing/2014/main" id="{A254D376-7060-4491-9779-FC35E62F3F6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623C7D07-1657-7361-7011-F2B9F966ADD3}"/>
              </a:ext>
            </a:extLst>
          </p:cNvPr>
          <p:cNvSpPr>
            <a:spLocks noGrp="1"/>
          </p:cNvSpPr>
          <p:nvPr>
            <p:ph type="title"/>
          </p:nvPr>
        </p:nvSpPr>
        <p:spPr>
          <a:xfrm>
            <a:off x="838200" y="5186423"/>
            <a:ext cx="10515600" cy="1114382"/>
          </a:xfrm>
        </p:spPr>
        <p:txBody>
          <a:bodyPr vert="horz" lIns="91440" tIns="45720" rIns="91440" bIns="45720" rtlCol="0" anchor="ctr">
            <a:normAutofit/>
          </a:bodyPr>
          <a:lstStyle/>
          <a:p>
            <a:pPr algn="ctr"/>
            <a:r>
              <a:rPr lang="en-US" sz="5200"/>
              <a:t>F1-score</a:t>
            </a:r>
          </a:p>
        </p:txBody>
      </p:sp>
      <p:pic>
        <p:nvPicPr>
          <p:cNvPr id="43" name="Picture 19" descr="Football on green playing field">
            <a:extLst>
              <a:ext uri="{FF2B5EF4-FFF2-40B4-BE49-F238E27FC236}">
                <a16:creationId xmlns="" xmlns:a16="http://schemas.microsoft.com/office/drawing/2014/main" id="{CA1E4E54-7CB0-70E3-C9CC-0801AB2F6A28}"/>
              </a:ext>
            </a:extLst>
          </p:cNvPr>
          <p:cNvPicPr>
            <a:picLocks noChangeAspect="1"/>
          </p:cNvPicPr>
          <p:nvPr/>
        </p:nvPicPr>
        <p:blipFill rotWithShape="1">
          <a:blip r:embed="rId2" cstate="print"/>
          <a:srcRect t="22913" r="-2" b="15374"/>
          <a:stretch/>
        </p:blipFill>
        <p:spPr>
          <a:xfrm>
            <a:off x="20" y="10"/>
            <a:ext cx="12191980" cy="5014697"/>
          </a:xfrm>
          <a:prstGeom prst="rect">
            <a:avLst/>
          </a:prstGeom>
        </p:spPr>
      </p:pic>
    </p:spTree>
    <p:extLst>
      <p:ext uri="{BB962C8B-B14F-4D97-AF65-F5344CB8AC3E}">
        <p14:creationId xmlns="" xmlns:p14="http://schemas.microsoft.com/office/powerpoint/2010/main" val="2895231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E51BA4DF-2BD4-4EC2-B1DB-B27C8AC7186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3B3158E0-54EF-6CBD-AC98-8E8F6749496A}"/>
              </a:ext>
            </a:extLst>
          </p:cNvPr>
          <p:cNvSpPr>
            <a:spLocks noGrp="1"/>
          </p:cNvSpPr>
          <p:nvPr>
            <p:ph type="title"/>
          </p:nvPr>
        </p:nvSpPr>
        <p:spPr>
          <a:xfrm>
            <a:off x="4553733" y="308382"/>
            <a:ext cx="6798541" cy="704856"/>
          </a:xfrm>
        </p:spPr>
        <p:txBody>
          <a:bodyPr anchor="b">
            <a:normAutofit/>
          </a:bodyPr>
          <a:lstStyle/>
          <a:p>
            <a:r>
              <a:rPr lang="en-US" sz="2800">
                <a:solidFill>
                  <a:schemeClr val="accent5">
                    <a:lumMod val="75000"/>
                  </a:schemeClr>
                </a:solidFill>
                <a:cs typeface="Calibri Light"/>
              </a:rPr>
              <a:t>F1-score...</a:t>
            </a:r>
          </a:p>
        </p:txBody>
      </p:sp>
      <p:pic>
        <p:nvPicPr>
          <p:cNvPr id="5" name="Picture 4" descr="White puzzle with one red piece">
            <a:extLst>
              <a:ext uri="{FF2B5EF4-FFF2-40B4-BE49-F238E27FC236}">
                <a16:creationId xmlns="" xmlns:a16="http://schemas.microsoft.com/office/drawing/2014/main" id="{DC9B2DC9-F842-C1BC-3CF2-86EF2184ACEF}"/>
              </a:ext>
            </a:extLst>
          </p:cNvPr>
          <p:cNvPicPr>
            <a:picLocks noChangeAspect="1"/>
          </p:cNvPicPr>
          <p:nvPr/>
        </p:nvPicPr>
        <p:blipFill rotWithShape="1">
          <a:blip r:embed="rId2" cstate="print"/>
          <a:srcRect l="33613" r="31966" b="-2"/>
          <a:stretch/>
        </p:blipFill>
        <p:spPr>
          <a:xfrm>
            <a:off x="1" y="10"/>
            <a:ext cx="4196496" cy="6857990"/>
          </a:xfrm>
          <a:prstGeom prst="rect">
            <a:avLst/>
          </a:prstGeom>
          <a:effectLst/>
        </p:spPr>
      </p:pic>
      <p:graphicFrame>
        <p:nvGraphicFramePr>
          <p:cNvPr id="15" name="Content Placeholder 2">
            <a:extLst>
              <a:ext uri="{FF2B5EF4-FFF2-40B4-BE49-F238E27FC236}">
                <a16:creationId xmlns="" xmlns:a16="http://schemas.microsoft.com/office/drawing/2014/main" id="{866ABBE6-36F3-195A-B119-9E9F6CFE70C6}"/>
              </a:ext>
            </a:extLst>
          </p:cNvPr>
          <p:cNvGraphicFramePr>
            <a:graphicFrameLocks noGrp="1"/>
          </p:cNvGraphicFramePr>
          <p:nvPr>
            <p:ph idx="1"/>
          </p:nvPr>
        </p:nvGraphicFramePr>
        <p:xfrm>
          <a:off x="4553734" y="1011091"/>
          <a:ext cx="7184758" cy="55736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 xmlns:p14="http://schemas.microsoft.com/office/powerpoint/2010/main" val="3048773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 xmlns:a16="http://schemas.microsoft.com/office/drawing/2014/main" id="{F94AA2BD-2E3F-4B1D-8127-5744B811531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D25C7BA1-41B3-428C-2424-1CE349A4A278}"/>
              </a:ext>
            </a:extLst>
          </p:cNvPr>
          <p:cNvSpPr>
            <a:spLocks noGrp="1"/>
          </p:cNvSpPr>
          <p:nvPr>
            <p:ph type="title"/>
          </p:nvPr>
        </p:nvSpPr>
        <p:spPr>
          <a:xfrm>
            <a:off x="411480" y="987552"/>
            <a:ext cx="4496299" cy="670602"/>
          </a:xfrm>
        </p:spPr>
        <p:txBody>
          <a:bodyPr anchor="b">
            <a:normAutofit/>
          </a:bodyPr>
          <a:lstStyle/>
          <a:p>
            <a:endParaRPr lang="en-US" sz="3400"/>
          </a:p>
        </p:txBody>
      </p:sp>
      <p:sp>
        <p:nvSpPr>
          <p:cNvPr id="27" name="Rectangle 26">
            <a:extLst>
              <a:ext uri="{FF2B5EF4-FFF2-40B4-BE49-F238E27FC236}">
                <a16:creationId xmlns="" xmlns:a16="http://schemas.microsoft.com/office/drawing/2014/main" id="{4BD02261-2DC8-4AA8-9E16-7751AE89244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 xmlns:a16="http://schemas.microsoft.com/office/drawing/2014/main" id="{3D752CF2-2291-40B5-B462-C17B174C10B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11480" y="2286000"/>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 xmlns:a16="http://schemas.microsoft.com/office/drawing/2014/main" id="{64D975C2-BBE8-CB2D-3F71-A3A7E90337EB}"/>
              </a:ext>
            </a:extLst>
          </p:cNvPr>
          <p:cNvSpPr>
            <a:spLocks noGrp="1"/>
          </p:cNvSpPr>
          <p:nvPr>
            <p:ph idx="1"/>
          </p:nvPr>
        </p:nvSpPr>
        <p:spPr>
          <a:xfrm>
            <a:off x="411479" y="2688336"/>
            <a:ext cx="4498848" cy="3584448"/>
          </a:xfrm>
        </p:spPr>
        <p:txBody>
          <a:bodyPr vert="horz" lIns="91440" tIns="45720" rIns="91440" bIns="45720" rtlCol="0" anchor="t">
            <a:normAutofit/>
          </a:bodyPr>
          <a:lstStyle/>
          <a:p>
            <a:r>
              <a:rPr lang="en-US" sz="4000">
                <a:cs typeface="Calibri"/>
              </a:rPr>
              <a:t>Confusion matrix </a:t>
            </a:r>
            <a:endParaRPr lang="en-US" sz="1800">
              <a:cs typeface="Calibri"/>
            </a:endParaRPr>
          </a:p>
        </p:txBody>
      </p:sp>
      <p:pic>
        <p:nvPicPr>
          <p:cNvPr id="18" name="Picture 4">
            <a:extLst>
              <a:ext uri="{FF2B5EF4-FFF2-40B4-BE49-F238E27FC236}">
                <a16:creationId xmlns="" xmlns:a16="http://schemas.microsoft.com/office/drawing/2014/main" id="{FAAE7D82-602C-B462-E040-D62F211EDDDF}"/>
              </a:ext>
            </a:extLst>
          </p:cNvPr>
          <p:cNvPicPr>
            <a:picLocks noChangeAspect="1"/>
          </p:cNvPicPr>
          <p:nvPr/>
        </p:nvPicPr>
        <p:blipFill rotWithShape="1">
          <a:blip r:embed="rId2" cstate="print"/>
          <a:srcRect l="1059" r="1074" b="2"/>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 xmlns:p14="http://schemas.microsoft.com/office/powerpoint/2010/main" val="92310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DEE2AD96-B495-4E06-9291-B71706F728C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53CF6D67-C5A8-4ADD-9E8E-1E38CA1D316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86909FA0-B515-4681-B7A8-FA281D133B9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21C9FE86-FCC3-4A31-AA1C-C882262B7FE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 xmlns:a16="http://schemas.microsoft.com/office/drawing/2014/main" id="{7D96243B-ECED-4B71-8E06-AE9A285EAD2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
            <a:extLst>
              <a:ext uri="{FF2B5EF4-FFF2-40B4-BE49-F238E27FC236}">
                <a16:creationId xmlns="" xmlns:a16="http://schemas.microsoft.com/office/drawing/2014/main" id="{A09989E4-EFDC-4A90-A633-E0525FB4139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266DAB49-7041-1E0A-0E35-10B999B4F35E}"/>
              </a:ext>
            </a:extLst>
          </p:cNvPr>
          <p:cNvSpPr>
            <a:spLocks noGrp="1"/>
          </p:cNvSpPr>
          <p:nvPr>
            <p:ph type="title"/>
          </p:nvPr>
        </p:nvSpPr>
        <p:spPr>
          <a:xfrm>
            <a:off x="826396" y="586855"/>
            <a:ext cx="4230100" cy="3387497"/>
          </a:xfrm>
        </p:spPr>
        <p:txBody>
          <a:bodyPr anchor="b">
            <a:normAutofit/>
          </a:bodyPr>
          <a:lstStyle/>
          <a:p>
            <a:pPr algn="r"/>
            <a:r>
              <a:rPr lang="en-US" sz="4000">
                <a:solidFill>
                  <a:srgbClr val="FFFFFF"/>
                </a:solidFill>
                <a:cs typeface="Calibri Light"/>
              </a:rPr>
              <a:t>Confusion matrix ...</a:t>
            </a:r>
            <a:endParaRPr lang="en-US" sz="4000">
              <a:solidFill>
                <a:srgbClr val="FFFFFF"/>
              </a:solidFill>
            </a:endParaRPr>
          </a:p>
        </p:txBody>
      </p:sp>
      <p:sp>
        <p:nvSpPr>
          <p:cNvPr id="3" name="Content Placeholder 2">
            <a:extLst>
              <a:ext uri="{FF2B5EF4-FFF2-40B4-BE49-F238E27FC236}">
                <a16:creationId xmlns="" xmlns:a16="http://schemas.microsoft.com/office/drawing/2014/main" id="{3AF2F1F1-9A38-C028-7891-3594DE12BFC8}"/>
              </a:ext>
            </a:extLst>
          </p:cNvPr>
          <p:cNvSpPr>
            <a:spLocks noGrp="1"/>
          </p:cNvSpPr>
          <p:nvPr>
            <p:ph idx="1"/>
          </p:nvPr>
        </p:nvSpPr>
        <p:spPr>
          <a:xfrm>
            <a:off x="6503158" y="649480"/>
            <a:ext cx="4862447" cy="5546047"/>
          </a:xfrm>
        </p:spPr>
        <p:txBody>
          <a:bodyPr vert="horz" lIns="91440" tIns="45720" rIns="91440" bIns="45720" rtlCol="0" anchor="ctr">
            <a:noAutofit/>
          </a:bodyPr>
          <a:lstStyle/>
          <a:p>
            <a:r>
              <a:rPr lang="en-US" sz="3200">
                <a:ea typeface="+mn-lt"/>
                <a:cs typeface="+mn-lt"/>
              </a:rPr>
              <a:t> Confusion matrix shows how often our predictions are correct and incorrect predictions. By looking at the numbers in each quadrant, we can calculate different metrics that tell us more about the model's strengths and weaknesses.</a:t>
            </a:r>
            <a:endParaRPr lang="en-US" sz="3200">
              <a:cs typeface="Calibri"/>
            </a:endParaRPr>
          </a:p>
        </p:txBody>
      </p:sp>
    </p:spTree>
    <p:extLst>
      <p:ext uri="{BB962C8B-B14F-4D97-AF65-F5344CB8AC3E}">
        <p14:creationId xmlns="" xmlns:p14="http://schemas.microsoft.com/office/powerpoint/2010/main" val="15266913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 xmlns:a16="http://schemas.microsoft.com/office/drawing/2014/main" id="{BACC6370-2D7E-4714-9D71-7542949D7D5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 xmlns:a16="http://schemas.microsoft.com/office/drawing/2014/main" id="{F68B3F68-107C-434F-AA38-110D5EA91B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 xmlns:a16="http://schemas.microsoft.com/office/drawing/2014/main" id="{AAD0DBB9-1A4B-4391-81D4-CB19F9AB918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 xmlns:a16="http://schemas.microsoft.com/office/drawing/2014/main" id="{063BBA22-50EA-4C4D-BE05-F1CE4E63AA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7CC32DC7-12CE-347C-9F66-087332EBE8A8}"/>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cs typeface="Calibri Light"/>
              </a:rPr>
              <a:t>Confusion matrix...</a:t>
            </a:r>
            <a:endParaRPr lang="en-US" sz="4000">
              <a:solidFill>
                <a:srgbClr val="FFFFFF"/>
              </a:solidFill>
            </a:endParaRPr>
          </a:p>
        </p:txBody>
      </p:sp>
      <p:graphicFrame>
        <p:nvGraphicFramePr>
          <p:cNvPr id="12" name="Content Placeholder 2">
            <a:extLst>
              <a:ext uri="{FF2B5EF4-FFF2-40B4-BE49-F238E27FC236}">
                <a16:creationId xmlns="" xmlns:a16="http://schemas.microsoft.com/office/drawing/2014/main" id="{81F5768D-C24D-67D9-4C29-98176F311C7A}"/>
              </a:ext>
            </a:extLst>
          </p:cNvPr>
          <p:cNvGraphicFramePr>
            <a:graphicFrameLocks noGrp="1"/>
          </p:cNvGraphicFramePr>
          <p:nvPr>
            <p:ph idx="1"/>
            <p:extLst>
              <p:ext uri="{D42A27DB-BD31-4B8C-83A1-F6EECF244321}">
                <p14:modId xmlns="" xmlns:p14="http://schemas.microsoft.com/office/powerpoint/2010/main" val="2784072229"/>
              </p:ext>
            </p:extLst>
          </p:nvPr>
        </p:nvGraphicFramePr>
        <p:xfrm>
          <a:off x="644056" y="1830743"/>
          <a:ext cx="10927829" cy="47982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16694304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 xmlns:a16="http://schemas.microsoft.com/office/drawing/2014/main" id="{99192C51-B764-4A9B-9587-5EF8B628B8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7DEB9782-726F-D50F-004E-C6626A4C6BDE}"/>
              </a:ext>
            </a:extLst>
          </p:cNvPr>
          <p:cNvSpPr>
            <a:spLocks noGrp="1"/>
          </p:cNvSpPr>
          <p:nvPr>
            <p:ph type="title"/>
          </p:nvPr>
        </p:nvSpPr>
        <p:spPr>
          <a:xfrm>
            <a:off x="648929" y="244040"/>
            <a:ext cx="5181510" cy="1055706"/>
          </a:xfrm>
        </p:spPr>
        <p:txBody>
          <a:bodyPr>
            <a:normAutofit fontScale="90000"/>
          </a:bodyPr>
          <a:lstStyle/>
          <a:p>
            <a:r>
              <a:rPr lang="en-US" sz="4000" b="1">
                <a:cs typeface="Calibri Light"/>
              </a:rPr>
              <a:t>Explanation of the </a:t>
            </a:r>
            <a:r>
              <a:rPr lang="en-US" sz="3200" b="1">
                <a:cs typeface="Calibri Light"/>
              </a:rPr>
              <a:t>confusion</a:t>
            </a:r>
            <a:r>
              <a:rPr lang="en-US" sz="4000" b="1">
                <a:cs typeface="Calibri Light"/>
              </a:rPr>
              <a:t> matrix</a:t>
            </a:r>
            <a:endParaRPr lang="en-US" sz="4000" b="1"/>
          </a:p>
        </p:txBody>
      </p:sp>
      <p:sp>
        <p:nvSpPr>
          <p:cNvPr id="3" name="Content Placeholder 2">
            <a:extLst>
              <a:ext uri="{FF2B5EF4-FFF2-40B4-BE49-F238E27FC236}">
                <a16:creationId xmlns="" xmlns:a16="http://schemas.microsoft.com/office/drawing/2014/main" id="{929EC02D-FACE-B564-73A5-55B16C3858EC}"/>
              </a:ext>
            </a:extLst>
          </p:cNvPr>
          <p:cNvSpPr>
            <a:spLocks noGrp="1"/>
          </p:cNvSpPr>
          <p:nvPr>
            <p:ph idx="1"/>
          </p:nvPr>
        </p:nvSpPr>
        <p:spPr>
          <a:xfrm>
            <a:off x="648930" y="1571582"/>
            <a:ext cx="5181508" cy="4557506"/>
          </a:xfrm>
        </p:spPr>
        <p:txBody>
          <a:bodyPr vert="horz" lIns="91440" tIns="45720" rIns="91440" bIns="45720" rtlCol="0" anchor="t">
            <a:normAutofit/>
          </a:bodyPr>
          <a:lstStyle/>
          <a:p>
            <a:pPr marL="0" indent="0">
              <a:buNone/>
            </a:pPr>
            <a:r>
              <a:rPr lang="en-US" sz="3200" dirty="0">
                <a:cs typeface="Calibri"/>
              </a:rPr>
              <a:t>The preferred model was able</a:t>
            </a:r>
          </a:p>
          <a:p>
            <a:pPr marL="0" indent="0">
              <a:buNone/>
            </a:pPr>
            <a:r>
              <a:rPr lang="en-US" sz="3200" dirty="0">
                <a:cs typeface="Calibri"/>
              </a:rPr>
              <a:t> to correctly identify 3766</a:t>
            </a:r>
          </a:p>
          <a:p>
            <a:pPr marL="0" indent="0">
              <a:buNone/>
            </a:pPr>
            <a:r>
              <a:rPr lang="en-US" sz="3200" dirty="0">
                <a:cs typeface="Calibri"/>
              </a:rPr>
              <a:t> customers who can repay</a:t>
            </a:r>
          </a:p>
          <a:p>
            <a:pPr marL="0" indent="0">
              <a:buNone/>
            </a:pPr>
            <a:r>
              <a:rPr lang="en-US" sz="3200" dirty="0">
                <a:cs typeface="Calibri"/>
              </a:rPr>
              <a:t> their loans. This represents</a:t>
            </a:r>
            <a:endParaRPr lang="en-US" dirty="0">
              <a:cs typeface="Calibri"/>
            </a:endParaRPr>
          </a:p>
          <a:p>
            <a:pPr marL="0" indent="0">
              <a:buNone/>
            </a:pPr>
            <a:r>
              <a:rPr lang="en-US" sz="3200" dirty="0">
                <a:cs typeface="Calibri"/>
              </a:rPr>
              <a:t> 94% of the customers who</a:t>
            </a:r>
            <a:endParaRPr lang="en-US" dirty="0">
              <a:cs typeface="Calibri"/>
            </a:endParaRPr>
          </a:p>
          <a:p>
            <a:pPr marL="0" indent="0">
              <a:buNone/>
            </a:pPr>
            <a:r>
              <a:rPr lang="en-US" sz="3200" dirty="0">
                <a:cs typeface="Calibri"/>
              </a:rPr>
              <a:t> can truly repay their loans. </a:t>
            </a:r>
            <a:endParaRPr lang="en-US" dirty="0">
              <a:cs typeface="Calibri"/>
            </a:endParaRPr>
          </a:p>
        </p:txBody>
      </p:sp>
      <p:pic>
        <p:nvPicPr>
          <p:cNvPr id="5" name="Picture 4">
            <a:extLst>
              <a:ext uri="{FF2B5EF4-FFF2-40B4-BE49-F238E27FC236}">
                <a16:creationId xmlns="" xmlns:a16="http://schemas.microsoft.com/office/drawing/2014/main" id="{7420D582-810B-411D-9E87-6FED9CD50A72}"/>
              </a:ext>
            </a:extLst>
          </p:cNvPr>
          <p:cNvPicPr>
            <a:picLocks noChangeAspect="1"/>
          </p:cNvPicPr>
          <p:nvPr/>
        </p:nvPicPr>
        <p:blipFill rotWithShape="1">
          <a:blip r:embed="rId2" cstate="print"/>
          <a:srcRect l="13802" r="36962"/>
          <a:stretch/>
        </p:blipFill>
        <p:spPr>
          <a:xfrm>
            <a:off x="6189155" y="10"/>
            <a:ext cx="6002844" cy="6857990"/>
          </a:xfrm>
          <a:prstGeom prst="rect">
            <a:avLst/>
          </a:prstGeom>
          <a:effectLst/>
        </p:spPr>
      </p:pic>
    </p:spTree>
    <p:extLst>
      <p:ext uri="{BB962C8B-B14F-4D97-AF65-F5344CB8AC3E}">
        <p14:creationId xmlns="" xmlns:p14="http://schemas.microsoft.com/office/powerpoint/2010/main" val="2750545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04812C46-200A-4DEB-A05E-3ED6C68C238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bstract blurred background of department store">
            <a:extLst>
              <a:ext uri="{FF2B5EF4-FFF2-40B4-BE49-F238E27FC236}">
                <a16:creationId xmlns="" xmlns:a16="http://schemas.microsoft.com/office/drawing/2014/main" id="{2EF25B01-FE39-8B80-5C98-0FCA6259EA45}"/>
              </a:ext>
            </a:extLst>
          </p:cNvPr>
          <p:cNvPicPr>
            <a:picLocks noChangeAspect="1"/>
          </p:cNvPicPr>
          <p:nvPr/>
        </p:nvPicPr>
        <p:blipFill rotWithShape="1">
          <a:blip r:embed="rId2" cstate="print"/>
          <a:srcRect r="6021" b="-3"/>
          <a:stretch/>
        </p:blipFill>
        <p:spPr>
          <a:xfrm>
            <a:off x="7115232" y="10"/>
            <a:ext cx="5076766" cy="6857990"/>
          </a:xfrm>
          <a:prstGeom prst="rect">
            <a:avLst/>
          </a:prstGeom>
        </p:spPr>
      </p:pic>
      <p:sp>
        <p:nvSpPr>
          <p:cNvPr id="11" name="Rectangle 10">
            <a:extLst>
              <a:ext uri="{FF2B5EF4-FFF2-40B4-BE49-F238E27FC236}">
                <a16:creationId xmlns="" xmlns:a16="http://schemas.microsoft.com/office/drawing/2014/main" id="{D1EA859B-E555-4109-94F3-6700E046E00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FD787FD4-331E-3F53-B124-3CD528C5E074}"/>
              </a:ext>
            </a:extLst>
          </p:cNvPr>
          <p:cNvSpPr>
            <a:spLocks noGrp="1"/>
          </p:cNvSpPr>
          <p:nvPr>
            <p:ph type="title"/>
          </p:nvPr>
        </p:nvSpPr>
        <p:spPr>
          <a:xfrm>
            <a:off x="493735" y="365125"/>
            <a:ext cx="6358709" cy="699502"/>
          </a:xfrm>
        </p:spPr>
        <p:txBody>
          <a:bodyPr>
            <a:normAutofit/>
          </a:bodyPr>
          <a:lstStyle/>
          <a:p>
            <a:r>
              <a:rPr lang="en-US" sz="3200" b="1">
                <a:cs typeface="Calibri Light"/>
              </a:rPr>
              <a:t>Challenge about the preferred model</a:t>
            </a:r>
          </a:p>
        </p:txBody>
      </p:sp>
      <p:sp>
        <p:nvSpPr>
          <p:cNvPr id="3" name="Content Placeholder 2">
            <a:extLst>
              <a:ext uri="{FF2B5EF4-FFF2-40B4-BE49-F238E27FC236}">
                <a16:creationId xmlns="" xmlns:a16="http://schemas.microsoft.com/office/drawing/2014/main" id="{D7E0E147-77EB-AC89-55DD-C408891214B1}"/>
              </a:ext>
            </a:extLst>
          </p:cNvPr>
          <p:cNvSpPr>
            <a:spLocks noGrp="1"/>
          </p:cNvSpPr>
          <p:nvPr>
            <p:ph idx="1"/>
          </p:nvPr>
        </p:nvSpPr>
        <p:spPr>
          <a:xfrm>
            <a:off x="410227" y="1265106"/>
            <a:ext cx="7068516" cy="4807473"/>
          </a:xfrm>
        </p:spPr>
        <p:txBody>
          <a:bodyPr vert="horz" lIns="91440" tIns="45720" rIns="91440" bIns="45720" rtlCol="0" anchor="t">
            <a:normAutofit/>
          </a:bodyPr>
          <a:lstStyle/>
          <a:p>
            <a:pPr marL="0" indent="0">
              <a:buNone/>
            </a:pPr>
            <a:r>
              <a:rPr lang="en-US" sz="3200" dirty="0">
                <a:ea typeface="+mn-lt"/>
                <a:cs typeface="+mn-lt"/>
              </a:rPr>
              <a:t>It however incorrectly predicted that </a:t>
            </a:r>
            <a:endParaRPr lang="en-US" dirty="0">
              <a:ea typeface="+mn-lt"/>
              <a:cs typeface="+mn-lt"/>
            </a:endParaRPr>
          </a:p>
          <a:p>
            <a:pPr marL="0" indent="0">
              <a:buNone/>
            </a:pPr>
            <a:r>
              <a:rPr lang="en-US" sz="3200" dirty="0">
                <a:ea typeface="+mn-lt"/>
                <a:cs typeface="+mn-lt"/>
              </a:rPr>
              <a:t>258 customers would repay their loans</a:t>
            </a:r>
            <a:endParaRPr lang="en-US" dirty="0">
              <a:ea typeface="+mn-lt"/>
              <a:cs typeface="+mn-lt"/>
            </a:endParaRPr>
          </a:p>
          <a:p>
            <a:pPr marL="0" indent="0">
              <a:buNone/>
            </a:pPr>
            <a:r>
              <a:rPr lang="en-US" sz="3200" dirty="0">
                <a:ea typeface="+mn-lt"/>
                <a:cs typeface="+mn-lt"/>
              </a:rPr>
              <a:t> but in reality, these customers could</a:t>
            </a:r>
            <a:endParaRPr lang="en-US" dirty="0">
              <a:ea typeface="+mn-lt"/>
              <a:cs typeface="+mn-lt"/>
            </a:endParaRPr>
          </a:p>
          <a:p>
            <a:pPr marL="0" indent="0">
              <a:buNone/>
            </a:pPr>
            <a:r>
              <a:rPr lang="en-US" sz="3200" dirty="0">
                <a:ea typeface="+mn-lt"/>
                <a:cs typeface="+mn-lt"/>
              </a:rPr>
              <a:t> not.</a:t>
            </a:r>
          </a:p>
          <a:p>
            <a:pPr marL="0" indent="0">
              <a:buNone/>
            </a:pPr>
            <a:endParaRPr lang="en-US" sz="3200">
              <a:ea typeface="+mn-lt"/>
              <a:cs typeface="+mn-lt"/>
            </a:endParaRPr>
          </a:p>
          <a:p>
            <a:pPr marL="0" indent="0">
              <a:buNone/>
            </a:pPr>
            <a:r>
              <a:rPr lang="en-US" sz="3200" dirty="0">
                <a:ea typeface="+mn-lt"/>
                <a:cs typeface="+mn-lt"/>
              </a:rPr>
              <a:t> This means that 6% of the customers we advanced loans to using this model would have been charged-off.</a:t>
            </a:r>
            <a:endParaRPr lang="en-US" sz="3200" dirty="0">
              <a:cs typeface="Calibri"/>
            </a:endParaRPr>
          </a:p>
          <a:p>
            <a:endParaRPr lang="en-US" sz="3200">
              <a:cs typeface="Calibri"/>
            </a:endParaRPr>
          </a:p>
        </p:txBody>
      </p:sp>
    </p:spTree>
    <p:extLst>
      <p:ext uri="{BB962C8B-B14F-4D97-AF65-F5344CB8AC3E}">
        <p14:creationId xmlns="" xmlns:p14="http://schemas.microsoft.com/office/powerpoint/2010/main" val="2444644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 xmlns:a16="http://schemas.microsoft.com/office/drawing/2014/main" id="{04812C46-200A-4DEB-A05E-3ED6C68C238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5" descr="Diagram, engineering drawing&#10;&#10;Description automatically generated">
            <a:extLst>
              <a:ext uri="{FF2B5EF4-FFF2-40B4-BE49-F238E27FC236}">
                <a16:creationId xmlns="" xmlns:a16="http://schemas.microsoft.com/office/drawing/2014/main" id="{75E12E8D-F9F9-4867-987F-DCA66743B73E}"/>
              </a:ext>
            </a:extLst>
          </p:cNvPr>
          <p:cNvPicPr>
            <a:picLocks noChangeAspect="1"/>
          </p:cNvPicPr>
          <p:nvPr/>
        </p:nvPicPr>
        <p:blipFill rotWithShape="1">
          <a:blip r:embed="rId2" cstate="print">
            <a:extLst>
              <a:ext uri="{837473B0-CC2E-450A-ABE3-18F120FF3D39}">
                <a1611:picAttrSrcUrl xmlns="" xmlns:a1611="http://schemas.microsoft.com/office/drawing/2016/11/main" r:id="rId3"/>
              </a:ext>
            </a:extLst>
          </a:blip>
          <a:srcRect b="5436"/>
          <a:stretch/>
        </p:blipFill>
        <p:spPr>
          <a:xfrm>
            <a:off x="7292683" y="10"/>
            <a:ext cx="4899315" cy="6857990"/>
          </a:xfrm>
          <a:prstGeom prst="rect">
            <a:avLst/>
          </a:prstGeom>
        </p:spPr>
      </p:pic>
      <p:sp>
        <p:nvSpPr>
          <p:cNvPr id="25" name="Rectangle 24">
            <a:extLst>
              <a:ext uri="{FF2B5EF4-FFF2-40B4-BE49-F238E27FC236}">
                <a16:creationId xmlns="" xmlns:a16="http://schemas.microsoft.com/office/drawing/2014/main" id="{D1EA859B-E555-4109-94F3-6700E046E00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9A4D3BB2-47CC-41B3-A4ED-5DB42F994B1F}"/>
              </a:ext>
            </a:extLst>
          </p:cNvPr>
          <p:cNvSpPr>
            <a:spLocks noGrp="1"/>
          </p:cNvSpPr>
          <p:nvPr>
            <p:ph type="title"/>
          </p:nvPr>
        </p:nvSpPr>
        <p:spPr>
          <a:xfrm>
            <a:off x="535488" y="365125"/>
            <a:ext cx="6755366" cy="950023"/>
          </a:xfrm>
        </p:spPr>
        <p:txBody>
          <a:bodyPr>
            <a:normAutofit/>
          </a:bodyPr>
          <a:lstStyle/>
          <a:p>
            <a:r>
              <a:rPr lang="en-US" sz="3600">
                <a:cs typeface="Calibri Light"/>
              </a:rPr>
              <a:t>Evaluating the model using f1-score</a:t>
            </a:r>
            <a:endParaRPr lang="en-US" sz="3600"/>
          </a:p>
        </p:txBody>
      </p:sp>
      <p:sp>
        <p:nvSpPr>
          <p:cNvPr id="3" name="Content Placeholder 2">
            <a:extLst>
              <a:ext uri="{FF2B5EF4-FFF2-40B4-BE49-F238E27FC236}">
                <a16:creationId xmlns="" xmlns:a16="http://schemas.microsoft.com/office/drawing/2014/main" id="{5A4DDDD4-0417-2D5D-FE46-DEBF2647B40D}"/>
              </a:ext>
            </a:extLst>
          </p:cNvPr>
          <p:cNvSpPr>
            <a:spLocks noGrp="1"/>
          </p:cNvSpPr>
          <p:nvPr>
            <p:ph idx="1"/>
          </p:nvPr>
        </p:nvSpPr>
        <p:spPr>
          <a:xfrm>
            <a:off x="535488" y="1546942"/>
            <a:ext cx="6755366" cy="5068431"/>
          </a:xfrm>
        </p:spPr>
        <p:txBody>
          <a:bodyPr vert="horz" lIns="91440" tIns="45720" rIns="91440" bIns="45720" rtlCol="0" anchor="t">
            <a:noAutofit/>
          </a:bodyPr>
          <a:lstStyle/>
          <a:p>
            <a:pPr marL="0" indent="0">
              <a:buNone/>
            </a:pPr>
            <a:r>
              <a:rPr lang="en-US" sz="3200">
                <a:cs typeface="Calibri"/>
              </a:rPr>
              <a:t>The F1-score was used to evaluate</a:t>
            </a:r>
            <a:endParaRPr lang="en-US">
              <a:cs typeface="Calibri" panose="020F0502020204030204"/>
            </a:endParaRPr>
          </a:p>
          <a:p>
            <a:pPr marL="0" indent="0">
              <a:buNone/>
            </a:pPr>
            <a:r>
              <a:rPr lang="en-US" sz="3200">
                <a:cs typeface="Calibri"/>
              </a:rPr>
              <a:t> the model since it considers all cases</a:t>
            </a:r>
            <a:endParaRPr lang="en-US">
              <a:cs typeface="Calibri"/>
            </a:endParaRPr>
          </a:p>
          <a:p>
            <a:pPr marL="0" indent="0">
              <a:buNone/>
            </a:pPr>
            <a:r>
              <a:rPr lang="en-US" sz="3200">
                <a:cs typeface="Calibri"/>
              </a:rPr>
              <a:t> where customers can repay their</a:t>
            </a:r>
            <a:endParaRPr lang="en-US">
              <a:cs typeface="Calibri"/>
            </a:endParaRPr>
          </a:p>
          <a:p>
            <a:pPr marL="0" indent="0">
              <a:buNone/>
            </a:pPr>
            <a:r>
              <a:rPr lang="en-US" sz="3200">
                <a:cs typeface="Calibri"/>
              </a:rPr>
              <a:t> loans. As such the business does not</a:t>
            </a:r>
            <a:endParaRPr lang="en-US">
              <a:cs typeface="Calibri"/>
            </a:endParaRPr>
          </a:p>
          <a:p>
            <a:pPr marL="0" indent="0">
              <a:buNone/>
            </a:pPr>
            <a:r>
              <a:rPr lang="en-US" sz="3200">
                <a:cs typeface="Calibri"/>
              </a:rPr>
              <a:t> miss out on income opportunities</a:t>
            </a:r>
            <a:endParaRPr lang="en-US">
              <a:cs typeface="Calibri"/>
            </a:endParaRPr>
          </a:p>
          <a:p>
            <a:pPr marL="0" indent="0">
              <a:buNone/>
            </a:pPr>
            <a:r>
              <a:rPr lang="en-US" sz="3200">
                <a:cs typeface="Calibri"/>
              </a:rPr>
              <a:t> from  customers while reducing incorrect predictions that can lead to financial losses</a:t>
            </a:r>
            <a:endParaRPr lang="en-US" sz="3200">
              <a:ea typeface="+mn-lt"/>
              <a:cs typeface="+mn-lt"/>
            </a:endParaRPr>
          </a:p>
          <a:p>
            <a:pPr marL="0" indent="0">
              <a:buNone/>
            </a:pPr>
            <a:endParaRPr lang="en-US" sz="3200">
              <a:cs typeface="Calibri"/>
            </a:endParaRPr>
          </a:p>
        </p:txBody>
      </p:sp>
      <p:sp>
        <p:nvSpPr>
          <p:cNvPr id="6" name="TextBox 5">
            <a:extLst>
              <a:ext uri="{FF2B5EF4-FFF2-40B4-BE49-F238E27FC236}">
                <a16:creationId xmlns="" xmlns:a16="http://schemas.microsoft.com/office/drawing/2014/main" id="{8DA88C04-E53F-6E51-F1AF-32044A6B59A6}"/>
              </a:ext>
            </a:extLst>
          </p:cNvPr>
          <p:cNvSpPr txBox="1"/>
          <p:nvPr/>
        </p:nvSpPr>
        <p:spPr>
          <a:xfrm>
            <a:off x="9870530" y="6657945"/>
            <a:ext cx="232146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 xmlns:p14="http://schemas.microsoft.com/office/powerpoint/2010/main" val="3528124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2519A77-F8BF-616F-28D4-AB888301DC17}"/>
              </a:ext>
            </a:extLst>
          </p:cNvPr>
          <p:cNvSpPr>
            <a:spLocks noGrp="1"/>
          </p:cNvSpPr>
          <p:nvPr>
            <p:ph type="title"/>
          </p:nvPr>
        </p:nvSpPr>
        <p:spPr/>
        <p:txBody>
          <a:bodyPr/>
          <a:lstStyle/>
          <a:p>
            <a:r>
              <a:rPr lang="en-US">
                <a:cs typeface="Calibri Light"/>
              </a:rPr>
              <a:t>Outline</a:t>
            </a:r>
            <a:endParaRPr lang="en-US"/>
          </a:p>
        </p:txBody>
      </p:sp>
      <p:graphicFrame>
        <p:nvGraphicFramePr>
          <p:cNvPr id="24" name="Content Placeholder 2">
            <a:extLst>
              <a:ext uri="{FF2B5EF4-FFF2-40B4-BE49-F238E27FC236}">
                <a16:creationId xmlns="" xmlns:a16="http://schemas.microsoft.com/office/drawing/2014/main" id="{9C07003B-C4F6-9082-458F-590DFC17B208}"/>
              </a:ext>
            </a:extLst>
          </p:cNvPr>
          <p:cNvGraphicFramePr>
            <a:graphicFrameLocks noGrp="1"/>
          </p:cNvGraphicFramePr>
          <p:nvPr>
            <p:ph idx="1"/>
            <p:extLst>
              <p:ext uri="{D42A27DB-BD31-4B8C-83A1-F6EECF244321}">
                <p14:modId xmlns="" xmlns:p14="http://schemas.microsoft.com/office/powerpoint/2010/main" val="185544066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69620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 xmlns:a16="http://schemas.microsoft.com/office/drawing/2014/main" id="{1B15ED52-F352-441B-82BF-E0EA34836D0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 xmlns:a16="http://schemas.microsoft.com/office/drawing/2014/main" id="{3B2E3793-BFE6-45A2-9B7B-E18844431C9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 xmlns:a16="http://schemas.microsoft.com/office/drawing/2014/main" id="{BC4C4868-CB8F-4AF9-9CDB-8108F2C19B6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 xmlns:a16="http://schemas.microsoft.com/office/drawing/2014/main" id="{375E0459-6403-40CD-989D-56A4407CA12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 xmlns:a16="http://schemas.microsoft.com/office/drawing/2014/main" id="{53E5B1A8-3AC9-4BD1-9BBC-78CA94F2D1B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3ECB2037-1B3E-E196-626F-731CA4215D43}"/>
              </a:ext>
            </a:extLst>
          </p:cNvPr>
          <p:cNvSpPr>
            <a:spLocks noGrp="1"/>
          </p:cNvSpPr>
          <p:nvPr>
            <p:ph type="title"/>
          </p:nvPr>
        </p:nvSpPr>
        <p:spPr>
          <a:xfrm>
            <a:off x="1371599" y="294538"/>
            <a:ext cx="9895951" cy="1033669"/>
          </a:xfrm>
        </p:spPr>
        <p:txBody>
          <a:bodyPr>
            <a:normAutofit/>
          </a:bodyPr>
          <a:lstStyle/>
          <a:p>
            <a:r>
              <a:rPr lang="en-US" sz="4000">
                <a:solidFill>
                  <a:srgbClr val="FFFFFF"/>
                </a:solidFill>
                <a:cs typeface="Calibri Light"/>
              </a:rPr>
              <a:t>F1-score evaluation...</a:t>
            </a:r>
          </a:p>
        </p:txBody>
      </p:sp>
      <p:sp>
        <p:nvSpPr>
          <p:cNvPr id="3" name="Content Placeholder 2">
            <a:extLst>
              <a:ext uri="{FF2B5EF4-FFF2-40B4-BE49-F238E27FC236}">
                <a16:creationId xmlns="" xmlns:a16="http://schemas.microsoft.com/office/drawing/2014/main" id="{C734181C-0FA7-E328-07CF-A3567B265A98}"/>
              </a:ext>
            </a:extLst>
          </p:cNvPr>
          <p:cNvSpPr>
            <a:spLocks noGrp="1"/>
          </p:cNvSpPr>
          <p:nvPr>
            <p:ph idx="1"/>
          </p:nvPr>
        </p:nvSpPr>
        <p:spPr>
          <a:xfrm>
            <a:off x="1371599" y="2318197"/>
            <a:ext cx="9724031" cy="3683358"/>
          </a:xfrm>
        </p:spPr>
        <p:txBody>
          <a:bodyPr vert="horz" lIns="91440" tIns="45720" rIns="91440" bIns="45720" rtlCol="0" anchor="ctr">
            <a:normAutofit/>
          </a:bodyPr>
          <a:lstStyle/>
          <a:p>
            <a:pPr marL="0" indent="0">
              <a:buNone/>
            </a:pPr>
            <a:r>
              <a:rPr lang="en-US" sz="3200" dirty="0">
                <a:cs typeface="Calibri"/>
              </a:rPr>
              <a:t>The f1-score of 94%</a:t>
            </a:r>
            <a:r>
              <a:rPr lang="en-US" sz="3200" dirty="0">
                <a:ea typeface="+mn-lt"/>
                <a:cs typeface="+mn-lt"/>
              </a:rPr>
              <a:t> for 'Fully paid' customers means that</a:t>
            </a:r>
          </a:p>
          <a:p>
            <a:pPr marL="0" indent="0">
              <a:buNone/>
            </a:pPr>
            <a:r>
              <a:rPr lang="en-US" sz="3200" dirty="0">
                <a:ea typeface="+mn-lt"/>
                <a:cs typeface="+mn-lt"/>
              </a:rPr>
              <a:t> the model correctly identified 94% of customers who are</a:t>
            </a:r>
          </a:p>
          <a:p>
            <a:pPr marL="0" indent="0">
              <a:buNone/>
            </a:pPr>
            <a:r>
              <a:rPr lang="en-US" sz="3200" dirty="0">
                <a:ea typeface="+mn-lt"/>
                <a:cs typeface="+mn-lt"/>
              </a:rPr>
              <a:t> likely to repay their loans (true positives), while</a:t>
            </a:r>
          </a:p>
          <a:p>
            <a:pPr marL="0" indent="0">
              <a:buNone/>
            </a:pPr>
            <a:r>
              <a:rPr lang="en-US" sz="3200" dirty="0">
                <a:ea typeface="+mn-lt"/>
                <a:cs typeface="+mn-lt"/>
              </a:rPr>
              <a:t> incorrectly classifying 6% of customers as likely to repay</a:t>
            </a:r>
          </a:p>
          <a:p>
            <a:pPr marL="0" indent="0">
              <a:buNone/>
            </a:pPr>
            <a:r>
              <a:rPr lang="en-US" sz="3200" dirty="0">
                <a:ea typeface="+mn-lt"/>
                <a:cs typeface="+mn-lt"/>
              </a:rPr>
              <a:t> when they won't (false positives).</a:t>
            </a:r>
            <a:endParaRPr lang="en-US" sz="3200" dirty="0">
              <a:cs typeface="Calibri"/>
            </a:endParaRPr>
          </a:p>
        </p:txBody>
      </p:sp>
    </p:spTree>
    <p:extLst>
      <p:ext uri="{BB962C8B-B14F-4D97-AF65-F5344CB8AC3E}">
        <p14:creationId xmlns="" xmlns:p14="http://schemas.microsoft.com/office/powerpoint/2010/main" val="1291262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2E17E911-875F-4DE5-8699-99D9F1805A5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CD9FE4EF-C4D8-49A0-B2FF-81D8DB7D8A2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4300840D-0A0B-4512-BACA-B439D5B9C5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D2B78728-A580-49A7-84F9-6EF6F583ADE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 xmlns:a16="http://schemas.microsoft.com/office/drawing/2014/main" id="{38FAA1A1-D861-433F-88FA-1E9D6FD31D1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 xmlns:a16="http://schemas.microsoft.com/office/drawing/2014/main" id="{8D71EDA1-87BF-4D5D-AB79-F346FD19278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C787FBDF-30B7-FEA3-74AC-DAC3C8C57817}"/>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cs typeface="Calibri Light"/>
              </a:rPr>
              <a:t>F1-score evaluation</a:t>
            </a:r>
            <a:endParaRPr lang="en-US" sz="4000">
              <a:solidFill>
                <a:srgbClr val="FFFFFF"/>
              </a:solidFill>
            </a:endParaRPr>
          </a:p>
        </p:txBody>
      </p:sp>
      <p:sp>
        <p:nvSpPr>
          <p:cNvPr id="3" name="Content Placeholder 2">
            <a:extLst>
              <a:ext uri="{FF2B5EF4-FFF2-40B4-BE49-F238E27FC236}">
                <a16:creationId xmlns="" xmlns:a16="http://schemas.microsoft.com/office/drawing/2014/main" id="{C36FCE93-F7FC-908D-E041-E263AC0E90B2}"/>
              </a:ext>
            </a:extLst>
          </p:cNvPr>
          <p:cNvSpPr>
            <a:spLocks noGrp="1"/>
          </p:cNvSpPr>
          <p:nvPr>
            <p:ph idx="1"/>
          </p:nvPr>
        </p:nvSpPr>
        <p:spPr>
          <a:xfrm>
            <a:off x="4581727" y="169316"/>
            <a:ext cx="7284152" cy="6506375"/>
          </a:xfrm>
        </p:spPr>
        <p:txBody>
          <a:bodyPr vert="horz" lIns="91440" tIns="45720" rIns="91440" bIns="45720" rtlCol="0" anchor="ctr">
            <a:normAutofit/>
          </a:bodyPr>
          <a:lstStyle/>
          <a:p>
            <a:pPr marL="0" indent="0">
              <a:buNone/>
            </a:pPr>
            <a:r>
              <a:rPr lang="en-US" sz="3200" dirty="0">
                <a:ea typeface="+mn-lt"/>
                <a:cs typeface="+mn-lt"/>
              </a:rPr>
              <a:t>Also, the F1-score of 94% for '0' means that the model correctly identified 94% of customers who are likely not to repay their loans (true negatives), while incorrectly classifying 6% of customers as not likely to repay when they actually will (false negatives)</a:t>
            </a:r>
            <a:endParaRPr lang="en-US" sz="3200" dirty="0">
              <a:cs typeface="Calibri" panose="020F0502020204030204"/>
            </a:endParaRPr>
          </a:p>
        </p:txBody>
      </p:sp>
    </p:spTree>
    <p:extLst>
      <p:ext uri="{BB962C8B-B14F-4D97-AF65-F5344CB8AC3E}">
        <p14:creationId xmlns="" xmlns:p14="http://schemas.microsoft.com/office/powerpoint/2010/main" val="8599277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DC169E3-010E-CE1E-6CF5-DDFC9DDED57D}"/>
              </a:ext>
            </a:extLst>
          </p:cNvPr>
          <p:cNvSpPr>
            <a:spLocks noGrp="1"/>
          </p:cNvSpPr>
          <p:nvPr>
            <p:ph type="title"/>
          </p:nvPr>
        </p:nvSpPr>
        <p:spPr>
          <a:xfrm>
            <a:off x="146986" y="3690219"/>
            <a:ext cx="3384832" cy="2452687"/>
          </a:xfrm>
        </p:spPr>
        <p:txBody>
          <a:bodyPr anchor="ctr">
            <a:normAutofit/>
          </a:bodyPr>
          <a:lstStyle/>
          <a:p>
            <a:endParaRPr lang="en-US" sz="3600"/>
          </a:p>
          <a:p>
            <a:r>
              <a:rPr lang="en-US" sz="3600" b="1">
                <a:ea typeface="+mj-lt"/>
                <a:cs typeface="+mj-lt"/>
              </a:rPr>
              <a:t>Explanation of the Preferred model</a:t>
            </a:r>
            <a:endParaRPr lang="en-US" sz="3600"/>
          </a:p>
        </p:txBody>
      </p:sp>
      <p:pic>
        <p:nvPicPr>
          <p:cNvPr id="56" name="Picture 36" descr="Tangled multi-coloured wire">
            <a:extLst>
              <a:ext uri="{FF2B5EF4-FFF2-40B4-BE49-F238E27FC236}">
                <a16:creationId xmlns="" xmlns:a16="http://schemas.microsoft.com/office/drawing/2014/main" id="{6BE01504-3E85-362C-6714-00479B52FA3A}"/>
              </a:ext>
            </a:extLst>
          </p:cNvPr>
          <p:cNvPicPr>
            <a:picLocks noChangeAspect="1"/>
          </p:cNvPicPr>
          <p:nvPr/>
        </p:nvPicPr>
        <p:blipFill rotWithShape="1">
          <a:blip r:embed="rId2" cstate="print"/>
          <a:srcRect t="13064" r="-2" b="41339"/>
          <a:stretch/>
        </p:blipFill>
        <p:spPr>
          <a:xfrm>
            <a:off x="52212" y="354914"/>
            <a:ext cx="3475953" cy="2625014"/>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7" name="Content Placeholder 2">
            <a:extLst>
              <a:ext uri="{FF2B5EF4-FFF2-40B4-BE49-F238E27FC236}">
                <a16:creationId xmlns="" xmlns:a16="http://schemas.microsoft.com/office/drawing/2014/main" id="{FEF0B454-4A39-B0D8-222B-D6641C408F43}"/>
              </a:ext>
            </a:extLst>
          </p:cNvPr>
          <p:cNvSpPr>
            <a:spLocks noGrp="1"/>
          </p:cNvSpPr>
          <p:nvPr>
            <p:ph idx="1"/>
          </p:nvPr>
        </p:nvSpPr>
        <p:spPr>
          <a:xfrm>
            <a:off x="4223982" y="245563"/>
            <a:ext cx="7485413" cy="6367069"/>
          </a:xfrm>
        </p:spPr>
        <p:txBody>
          <a:bodyPr vert="horz" lIns="91440" tIns="45720" rIns="91440" bIns="45720" rtlCol="0" anchor="ctr">
            <a:normAutofit/>
          </a:bodyPr>
          <a:lstStyle/>
          <a:p>
            <a:pPr marL="0" indent="0">
              <a:buNone/>
            </a:pPr>
            <a:r>
              <a:rPr lang="en-US" sz="3200" dirty="0">
                <a:ea typeface="+mn-lt"/>
                <a:cs typeface="+mn-lt"/>
              </a:rPr>
              <a:t>The model using Gradient Boosted</a:t>
            </a:r>
          </a:p>
          <a:p>
            <a:pPr marL="0" indent="0">
              <a:buNone/>
            </a:pPr>
            <a:r>
              <a:rPr lang="en-US" sz="3200" dirty="0">
                <a:ea typeface="+mn-lt"/>
                <a:cs typeface="+mn-lt"/>
              </a:rPr>
              <a:t> Decision Tree was selected  because it</a:t>
            </a:r>
          </a:p>
          <a:p>
            <a:pPr marL="0" indent="0">
              <a:buNone/>
            </a:pPr>
            <a:r>
              <a:rPr lang="en-US" sz="3200" dirty="0">
                <a:ea typeface="+mn-lt"/>
                <a:cs typeface="+mn-lt"/>
              </a:rPr>
              <a:t> offers a better performance across</a:t>
            </a:r>
          </a:p>
          <a:p>
            <a:pPr marL="0" indent="0">
              <a:buNone/>
            </a:pPr>
            <a:r>
              <a:rPr lang="en-US" sz="3200" dirty="0">
                <a:ea typeface="+mn-lt"/>
                <a:cs typeface="+mn-lt"/>
              </a:rPr>
              <a:t> various metrics; accuracy, precision,</a:t>
            </a:r>
          </a:p>
          <a:p>
            <a:pPr marL="0" indent="0">
              <a:buNone/>
            </a:pPr>
            <a:r>
              <a:rPr lang="en-US" sz="3200" dirty="0">
                <a:ea typeface="+mn-lt"/>
                <a:cs typeface="+mn-lt"/>
              </a:rPr>
              <a:t> recall and f1-score compared to the other</a:t>
            </a:r>
          </a:p>
          <a:p>
            <a:pPr marL="0" indent="0">
              <a:buNone/>
            </a:pPr>
            <a:r>
              <a:rPr lang="en-US" sz="3200" dirty="0">
                <a:ea typeface="+mn-lt"/>
                <a:cs typeface="+mn-lt"/>
              </a:rPr>
              <a:t> models. Two different versions of the model was developed.</a:t>
            </a:r>
            <a:endParaRPr lang="en-US" sz="3200" dirty="0">
              <a:cs typeface="Calibri" panose="020F0502020204030204"/>
            </a:endParaRPr>
          </a:p>
        </p:txBody>
      </p:sp>
    </p:spTree>
    <p:extLst>
      <p:ext uri="{BB962C8B-B14F-4D97-AF65-F5344CB8AC3E}">
        <p14:creationId xmlns="" xmlns:p14="http://schemas.microsoft.com/office/powerpoint/2010/main" val="4629266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 xmlns:a16="http://schemas.microsoft.com/office/drawing/2014/main" id="{12609869-9E80-471B-A487-A53288E0E79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536C825C-58DC-EE2A-3A4A-385C35C8EB5F}"/>
              </a:ext>
            </a:extLst>
          </p:cNvPr>
          <p:cNvSpPr>
            <a:spLocks noGrp="1"/>
          </p:cNvSpPr>
          <p:nvPr>
            <p:ph type="title"/>
          </p:nvPr>
        </p:nvSpPr>
        <p:spPr>
          <a:xfrm>
            <a:off x="311767" y="502020"/>
            <a:ext cx="7557523" cy="787025"/>
          </a:xfrm>
        </p:spPr>
        <p:txBody>
          <a:bodyPr anchor="b">
            <a:normAutofit fontScale="90000"/>
          </a:bodyPr>
          <a:lstStyle/>
          <a:p>
            <a:r>
              <a:rPr lang="en-US" sz="3200">
                <a:cs typeface="Calibri Light"/>
              </a:rPr>
              <a:t>First version of the Gradient Boosted Decision Tree model</a:t>
            </a:r>
          </a:p>
        </p:txBody>
      </p:sp>
      <p:sp>
        <p:nvSpPr>
          <p:cNvPr id="3" name="Content Placeholder 2">
            <a:extLst>
              <a:ext uri="{FF2B5EF4-FFF2-40B4-BE49-F238E27FC236}">
                <a16:creationId xmlns="" xmlns:a16="http://schemas.microsoft.com/office/drawing/2014/main" id="{43DE7F28-FA8C-D2D0-08D8-ABE9AD63943F}"/>
              </a:ext>
            </a:extLst>
          </p:cNvPr>
          <p:cNvSpPr>
            <a:spLocks noGrp="1"/>
          </p:cNvSpPr>
          <p:nvPr>
            <p:ph idx="1"/>
          </p:nvPr>
        </p:nvSpPr>
        <p:spPr>
          <a:xfrm>
            <a:off x="1144923" y="2405894"/>
            <a:ext cx="5315189" cy="3535083"/>
          </a:xfrm>
        </p:spPr>
        <p:txBody>
          <a:bodyPr vert="horz" lIns="91440" tIns="45720" rIns="91440" bIns="45720" rtlCol="0" anchor="t">
            <a:normAutofit/>
          </a:bodyPr>
          <a:lstStyle/>
          <a:p>
            <a:pPr marL="0" indent="0">
              <a:buNone/>
            </a:pPr>
            <a:r>
              <a:rPr lang="en-US" sz="3200" dirty="0">
                <a:cs typeface="Calibri"/>
              </a:rPr>
              <a:t>This version of the model was</a:t>
            </a:r>
          </a:p>
          <a:p>
            <a:pPr marL="0" indent="0">
              <a:buNone/>
            </a:pPr>
            <a:r>
              <a:rPr lang="en-US" sz="3200" dirty="0">
                <a:cs typeface="Calibri"/>
              </a:rPr>
              <a:t>developed using the top 10</a:t>
            </a:r>
          </a:p>
          <a:p>
            <a:pPr marL="0" indent="0">
              <a:buNone/>
            </a:pPr>
            <a:r>
              <a:rPr lang="en-US" sz="3200" dirty="0">
                <a:cs typeface="Calibri"/>
              </a:rPr>
              <a:t>most important features</a:t>
            </a:r>
            <a:endParaRPr lang="en-US" dirty="0">
              <a:cs typeface="Calibri"/>
            </a:endParaRPr>
          </a:p>
          <a:p>
            <a:pPr marL="0" indent="0">
              <a:buNone/>
            </a:pPr>
            <a:r>
              <a:rPr lang="en-US" sz="3200" dirty="0">
                <a:cs typeface="Calibri"/>
              </a:rPr>
              <a:t> identified in the data</a:t>
            </a:r>
            <a:endParaRPr lang="en-US">
              <a:cs typeface="Calibri"/>
            </a:endParaRPr>
          </a:p>
        </p:txBody>
      </p:sp>
      <p:sp>
        <p:nvSpPr>
          <p:cNvPr id="25" name="Rectangle 24">
            <a:extLst>
              <a:ext uri="{FF2B5EF4-FFF2-40B4-BE49-F238E27FC236}">
                <a16:creationId xmlns="" xmlns:a16="http://schemas.microsoft.com/office/drawing/2014/main" id="{7004738A-9D34-43E8-97D2-CA0EED4F8BE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 xmlns:a16="http://schemas.microsoft.com/office/drawing/2014/main" id="{B8B8D07F-F13E-443E-BA68-2D26672D76B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 xmlns:a16="http://schemas.microsoft.com/office/drawing/2014/main" id="{2813A4FA-24A5-41ED-A534-3807D1B2F34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 xmlns:a16="http://schemas.microsoft.com/office/drawing/2014/main" id="{C3944F27-CA70-4E84-A51A-E6BF8955897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Deciduous tree">
            <a:extLst>
              <a:ext uri="{FF2B5EF4-FFF2-40B4-BE49-F238E27FC236}">
                <a16:creationId xmlns="" xmlns:a16="http://schemas.microsoft.com/office/drawing/2014/main" id="{AD7506B4-5EAB-19AE-B4B0-E4D0984CFB10}"/>
              </a:ext>
            </a:extLst>
          </p:cNvPr>
          <p:cNvPicPr>
            <a:picLocks noChangeAspect="1"/>
          </p:cNvPicPr>
          <p:nvPr/>
        </p:nvPicPr>
        <p:blipFill>
          <a:blip r:embed="rId2" cstate="print">
            <a:extLst>
              <a:ext uri="{28A0092B-C50C-407E-A947-70E740481C1C}">
                <a14:useLocalDpi xmlns="" xmlns:a14="http://schemas.microsoft.com/office/drawing/2010/main" val="0"/>
              </a:ext>
              <a:ext uri="{96DAC541-7B7A-43D3-8B79-37D633B846F1}">
                <asvg:svgBlip xmlns="" xmlns:asvg="http://schemas.microsoft.com/office/drawing/2016/SVG/main" r:embed="rId3"/>
              </a:ext>
            </a:extLst>
          </a:blip>
          <a:stretch>
            <a:fillRect/>
          </a:stretch>
        </p:blipFill>
        <p:spPr>
          <a:xfrm>
            <a:off x="7075967" y="1359681"/>
            <a:ext cx="4170530" cy="4170530"/>
          </a:xfrm>
          <a:prstGeom prst="rect">
            <a:avLst/>
          </a:prstGeom>
        </p:spPr>
      </p:pic>
    </p:spTree>
    <p:extLst>
      <p:ext uri="{BB962C8B-B14F-4D97-AF65-F5344CB8AC3E}">
        <p14:creationId xmlns="" xmlns:p14="http://schemas.microsoft.com/office/powerpoint/2010/main" val="3727468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021D03-E9D1-5061-392F-9BD17F9AA4DB}"/>
              </a:ext>
            </a:extLst>
          </p:cNvPr>
          <p:cNvSpPr>
            <a:spLocks noGrp="1"/>
          </p:cNvSpPr>
          <p:nvPr>
            <p:ph type="title"/>
          </p:nvPr>
        </p:nvSpPr>
        <p:spPr>
          <a:xfrm>
            <a:off x="838200" y="365126"/>
            <a:ext cx="10515600" cy="907084"/>
          </a:xfrm>
        </p:spPr>
        <p:txBody>
          <a:bodyPr>
            <a:normAutofit/>
          </a:bodyPr>
          <a:lstStyle/>
          <a:p>
            <a:r>
              <a:rPr lang="en-US" sz="3200" dirty="0"/>
              <a:t>Top ten most important features identified from the data</a:t>
            </a:r>
          </a:p>
        </p:txBody>
      </p:sp>
      <p:pic>
        <p:nvPicPr>
          <p:cNvPr id="5" name="Content Placeholder 4">
            <a:extLst>
              <a:ext uri="{FF2B5EF4-FFF2-40B4-BE49-F238E27FC236}">
                <a16:creationId xmlns="" xmlns:a16="http://schemas.microsoft.com/office/drawing/2014/main" id="{E9237E0D-89C7-313C-0A58-B66142FC9546}"/>
              </a:ext>
            </a:extLst>
          </p:cNvPr>
          <p:cNvPicPr>
            <a:picLocks noGrp="1" noChangeAspect="1"/>
          </p:cNvPicPr>
          <p:nvPr>
            <p:ph idx="1"/>
          </p:nvPr>
        </p:nvPicPr>
        <p:blipFill>
          <a:blip r:embed="rId2" cstate="print"/>
          <a:stretch>
            <a:fillRect/>
          </a:stretch>
        </p:blipFill>
        <p:spPr>
          <a:xfrm>
            <a:off x="536713" y="1351722"/>
            <a:ext cx="11360426" cy="4825241"/>
          </a:xfrm>
        </p:spPr>
      </p:pic>
    </p:spTree>
    <p:extLst>
      <p:ext uri="{BB962C8B-B14F-4D97-AF65-F5344CB8AC3E}">
        <p14:creationId xmlns="" xmlns:p14="http://schemas.microsoft.com/office/powerpoint/2010/main" val="26681714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 xmlns:a16="http://schemas.microsoft.com/office/drawing/2014/main" id="{BACC6370-2D7E-4714-9D71-7542949D7D5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 xmlns:a16="http://schemas.microsoft.com/office/drawing/2014/main" id="{F68B3F68-107C-434F-AA38-110D5EA91B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 xmlns:a16="http://schemas.microsoft.com/office/drawing/2014/main" id="{AAD0DBB9-1A4B-4391-81D4-CB19F9AB918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 xmlns:a16="http://schemas.microsoft.com/office/drawing/2014/main" id="{063BBA22-50EA-4C4D-BE05-F1CE4E63AA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E88FFB2E-468A-6AA0-97DB-461CC12EB6A5}"/>
              </a:ext>
            </a:extLst>
          </p:cNvPr>
          <p:cNvSpPr>
            <a:spLocks noGrp="1"/>
          </p:cNvSpPr>
          <p:nvPr>
            <p:ph type="title"/>
          </p:nvPr>
        </p:nvSpPr>
        <p:spPr>
          <a:xfrm>
            <a:off x="590249" y="348865"/>
            <a:ext cx="10511426" cy="981460"/>
          </a:xfrm>
        </p:spPr>
        <p:txBody>
          <a:bodyPr anchor="ctr">
            <a:normAutofit fontScale="90000"/>
          </a:bodyPr>
          <a:lstStyle/>
          <a:p>
            <a:r>
              <a:rPr lang="en-US" sz="4000">
                <a:solidFill>
                  <a:srgbClr val="FFFFFF"/>
                </a:solidFill>
                <a:cs typeface="Calibri Light"/>
              </a:rPr>
              <a:t>Second version of the Gradient Boosted Decision Tree</a:t>
            </a:r>
            <a:endParaRPr lang="en-US" sz="4000">
              <a:solidFill>
                <a:srgbClr val="FFFFFF"/>
              </a:solidFill>
            </a:endParaRPr>
          </a:p>
        </p:txBody>
      </p:sp>
      <p:graphicFrame>
        <p:nvGraphicFramePr>
          <p:cNvPr id="22" name="Content Placeholder 2">
            <a:extLst>
              <a:ext uri="{FF2B5EF4-FFF2-40B4-BE49-F238E27FC236}">
                <a16:creationId xmlns="" xmlns:a16="http://schemas.microsoft.com/office/drawing/2014/main" id="{E53B1C68-2C02-F85A-6DD2-28C9B0C683B9}"/>
              </a:ext>
            </a:extLst>
          </p:cNvPr>
          <p:cNvGraphicFramePr>
            <a:graphicFrameLocks noGrp="1"/>
          </p:cNvGraphicFramePr>
          <p:nvPr>
            <p:ph idx="1"/>
            <p:extLst>
              <p:ext uri="{D42A27DB-BD31-4B8C-83A1-F6EECF244321}">
                <p14:modId xmlns="" xmlns:p14="http://schemas.microsoft.com/office/powerpoint/2010/main" val="1700767741"/>
              </p:ext>
            </p:extLst>
          </p:nvPr>
        </p:nvGraphicFramePr>
        <p:xfrm>
          <a:off x="424850" y="2386335"/>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10777494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34F392A-E5C4-5650-DD51-6941932FF6FB}"/>
              </a:ext>
            </a:extLst>
          </p:cNvPr>
          <p:cNvSpPr>
            <a:spLocks noGrp="1"/>
          </p:cNvSpPr>
          <p:nvPr>
            <p:ph type="title"/>
          </p:nvPr>
        </p:nvSpPr>
        <p:spPr>
          <a:xfrm>
            <a:off x="838200" y="365125"/>
            <a:ext cx="10515600" cy="901021"/>
          </a:xfrm>
        </p:spPr>
        <p:txBody>
          <a:bodyPr>
            <a:normAutofit/>
          </a:bodyPr>
          <a:lstStyle/>
          <a:p>
            <a:r>
              <a:rPr lang="en-US" sz="3200" dirty="0">
                <a:cs typeface="Calibri Light"/>
              </a:rPr>
              <a:t>Top five features driving the second  model</a:t>
            </a:r>
            <a:endParaRPr lang="en-US" sz="3200" dirty="0"/>
          </a:p>
        </p:txBody>
      </p:sp>
      <p:pic>
        <p:nvPicPr>
          <p:cNvPr id="4" name="Picture 4" descr="Chart, bar chart&#10;&#10;Description automatically generated">
            <a:extLst>
              <a:ext uri="{FF2B5EF4-FFF2-40B4-BE49-F238E27FC236}">
                <a16:creationId xmlns="" xmlns:a16="http://schemas.microsoft.com/office/drawing/2014/main" id="{A1887412-162E-056F-0D97-B820B9AA94D4}"/>
              </a:ext>
            </a:extLst>
          </p:cNvPr>
          <p:cNvPicPr>
            <a:picLocks noGrp="1" noChangeAspect="1"/>
          </p:cNvPicPr>
          <p:nvPr>
            <p:ph idx="1"/>
          </p:nvPr>
        </p:nvPicPr>
        <p:blipFill>
          <a:blip r:embed="rId2" cstate="print"/>
          <a:stretch>
            <a:fillRect/>
          </a:stretch>
        </p:blipFill>
        <p:spPr>
          <a:xfrm>
            <a:off x="566058" y="1543187"/>
            <a:ext cx="10787742" cy="4780515"/>
          </a:xfrm>
        </p:spPr>
      </p:pic>
    </p:spTree>
    <p:extLst>
      <p:ext uri="{BB962C8B-B14F-4D97-AF65-F5344CB8AC3E}">
        <p14:creationId xmlns="" xmlns:p14="http://schemas.microsoft.com/office/powerpoint/2010/main" val="24132304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71B2258F-86CA-4D4D-8270-BC05FCDEBFB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gnifying glass showing decling performance">
            <a:extLst>
              <a:ext uri="{FF2B5EF4-FFF2-40B4-BE49-F238E27FC236}">
                <a16:creationId xmlns="" xmlns:a16="http://schemas.microsoft.com/office/drawing/2014/main" id="{083DF679-6F03-AFFB-4A30-C7AA33525E8D}"/>
              </a:ext>
            </a:extLst>
          </p:cNvPr>
          <p:cNvPicPr>
            <a:picLocks noChangeAspect="1"/>
          </p:cNvPicPr>
          <p:nvPr/>
        </p:nvPicPr>
        <p:blipFill rotWithShape="1">
          <a:blip r:embed="rId2" cstate="print">
            <a:alphaModFix amt="50000"/>
          </a:blip>
          <a:srcRect t="601" r="-2" b="15002"/>
          <a:stretch/>
        </p:blipFill>
        <p:spPr>
          <a:xfrm>
            <a:off x="20" y="1"/>
            <a:ext cx="12191980" cy="6857999"/>
          </a:xfrm>
          <a:prstGeom prst="rect">
            <a:avLst/>
          </a:prstGeom>
        </p:spPr>
      </p:pic>
      <p:sp>
        <p:nvSpPr>
          <p:cNvPr id="2" name="Title 1">
            <a:extLst>
              <a:ext uri="{FF2B5EF4-FFF2-40B4-BE49-F238E27FC236}">
                <a16:creationId xmlns="" xmlns:a16="http://schemas.microsoft.com/office/drawing/2014/main" id="{7311F75A-346C-AA3E-A69A-24745775C120}"/>
              </a:ext>
            </a:extLst>
          </p:cNvPr>
          <p:cNvSpPr>
            <a:spLocks noGrp="1"/>
          </p:cNvSpPr>
          <p:nvPr>
            <p:ph type="title"/>
          </p:nvPr>
        </p:nvSpPr>
        <p:spPr>
          <a:xfrm>
            <a:off x="1524000" y="1122362"/>
            <a:ext cx="9144000" cy="1637477"/>
          </a:xfrm>
        </p:spPr>
        <p:txBody>
          <a:bodyPr vert="horz" lIns="91440" tIns="45720" rIns="91440" bIns="45720" rtlCol="0" anchor="b">
            <a:normAutofit/>
          </a:bodyPr>
          <a:lstStyle/>
          <a:p>
            <a:pPr algn="ctr"/>
            <a:r>
              <a:rPr lang="en-US" sz="6000">
                <a:solidFill>
                  <a:srgbClr val="FFFFFF"/>
                </a:solidFill>
              </a:rPr>
              <a:t>Findings</a:t>
            </a:r>
          </a:p>
        </p:txBody>
      </p:sp>
      <p:sp>
        <p:nvSpPr>
          <p:cNvPr id="3" name="Content Placeholder 2">
            <a:extLst>
              <a:ext uri="{FF2B5EF4-FFF2-40B4-BE49-F238E27FC236}">
                <a16:creationId xmlns="" xmlns:a16="http://schemas.microsoft.com/office/drawing/2014/main" id="{4800D461-B346-6330-1E4C-C345652F77BD}"/>
              </a:ext>
            </a:extLst>
          </p:cNvPr>
          <p:cNvSpPr>
            <a:spLocks noGrp="1"/>
          </p:cNvSpPr>
          <p:nvPr>
            <p:ph idx="1"/>
          </p:nvPr>
        </p:nvSpPr>
        <p:spPr>
          <a:xfrm>
            <a:off x="814192" y="3783624"/>
            <a:ext cx="10751506" cy="1474175"/>
          </a:xfrm>
        </p:spPr>
        <p:txBody>
          <a:bodyPr vert="horz" lIns="91440" tIns="45720" rIns="91440" bIns="45720" rtlCol="0" anchor="t">
            <a:normAutofit/>
          </a:bodyPr>
          <a:lstStyle/>
          <a:p>
            <a:pPr marL="0" indent="0" algn="ctr">
              <a:buNone/>
            </a:pPr>
            <a:r>
              <a:rPr lang="en-US" sz="3200">
                <a:solidFill>
                  <a:srgbClr val="FFFFFF"/>
                </a:solidFill>
              </a:rPr>
              <a:t>Some features affecting the number of customers  that were offered loans and their repayment status</a:t>
            </a:r>
            <a:endParaRPr lang="en-US" sz="3200">
              <a:solidFill>
                <a:srgbClr val="FFFFFF"/>
              </a:solidFill>
              <a:cs typeface="Calibri"/>
            </a:endParaRPr>
          </a:p>
        </p:txBody>
      </p:sp>
    </p:spTree>
    <p:extLst>
      <p:ext uri="{BB962C8B-B14F-4D97-AF65-F5344CB8AC3E}">
        <p14:creationId xmlns="" xmlns:p14="http://schemas.microsoft.com/office/powerpoint/2010/main" val="3923603114"/>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8F7EC0B-062C-4143-7185-1CE25C9844C4}"/>
              </a:ext>
            </a:extLst>
          </p:cNvPr>
          <p:cNvSpPr>
            <a:spLocks noGrp="1"/>
          </p:cNvSpPr>
          <p:nvPr>
            <p:ph type="title"/>
          </p:nvPr>
        </p:nvSpPr>
        <p:spPr>
          <a:xfrm>
            <a:off x="838200" y="83289"/>
            <a:ext cx="10797435" cy="1054166"/>
          </a:xfrm>
        </p:spPr>
        <p:txBody>
          <a:bodyPr>
            <a:normAutofit fontScale="90000"/>
          </a:bodyPr>
          <a:lstStyle/>
          <a:p>
            <a:r>
              <a:rPr lang="en-US">
                <a:cs typeface="Calibri Light"/>
              </a:rPr>
              <a:t>Relationship between term and probability of repaying back loans</a:t>
            </a:r>
            <a:endParaRPr lang="en-US"/>
          </a:p>
        </p:txBody>
      </p:sp>
      <p:pic>
        <p:nvPicPr>
          <p:cNvPr id="4" name="Picture 4" descr="Chart, bar chart, waterfall chart&#10;&#10;Description automatically generated">
            <a:extLst>
              <a:ext uri="{FF2B5EF4-FFF2-40B4-BE49-F238E27FC236}">
                <a16:creationId xmlns="" xmlns:a16="http://schemas.microsoft.com/office/drawing/2014/main" id="{3E72D564-D16C-D670-3037-A6A743881025}"/>
              </a:ext>
            </a:extLst>
          </p:cNvPr>
          <p:cNvPicPr>
            <a:picLocks noGrp="1" noChangeAspect="1"/>
          </p:cNvPicPr>
          <p:nvPr>
            <p:ph idx="1"/>
          </p:nvPr>
        </p:nvPicPr>
        <p:blipFill>
          <a:blip r:embed="rId2" cstate="print"/>
          <a:stretch>
            <a:fillRect/>
          </a:stretch>
        </p:blipFill>
        <p:spPr>
          <a:xfrm>
            <a:off x="263808" y="1303708"/>
            <a:ext cx="11038082" cy="5363857"/>
          </a:xfrm>
        </p:spPr>
      </p:pic>
    </p:spTree>
    <p:extLst>
      <p:ext uri="{BB962C8B-B14F-4D97-AF65-F5344CB8AC3E}">
        <p14:creationId xmlns="" xmlns:p14="http://schemas.microsoft.com/office/powerpoint/2010/main" val="26991345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00102AC-3684-F2A0-C000-C2408F5D3E99}"/>
              </a:ext>
            </a:extLst>
          </p:cNvPr>
          <p:cNvSpPr>
            <a:spLocks noGrp="1"/>
          </p:cNvSpPr>
          <p:nvPr>
            <p:ph type="title"/>
          </p:nvPr>
        </p:nvSpPr>
        <p:spPr/>
        <p:txBody>
          <a:bodyPr/>
          <a:lstStyle/>
          <a:p>
            <a:r>
              <a:rPr lang="en-US">
                <a:ea typeface="+mj-lt"/>
                <a:cs typeface="+mj-lt"/>
              </a:rPr>
              <a:t>Relationship between term and status of repaying back loans</a:t>
            </a:r>
            <a:endParaRPr lang="en-US"/>
          </a:p>
        </p:txBody>
      </p:sp>
      <p:sp>
        <p:nvSpPr>
          <p:cNvPr id="3" name="Content Placeholder 2">
            <a:extLst>
              <a:ext uri="{FF2B5EF4-FFF2-40B4-BE49-F238E27FC236}">
                <a16:creationId xmlns="" xmlns:a16="http://schemas.microsoft.com/office/drawing/2014/main" id="{EBE87BE8-37FF-4CB5-E0C6-C546DD478296}"/>
              </a:ext>
            </a:extLst>
          </p:cNvPr>
          <p:cNvSpPr>
            <a:spLocks noGrp="1"/>
          </p:cNvSpPr>
          <p:nvPr>
            <p:ph idx="1"/>
          </p:nvPr>
        </p:nvSpPr>
        <p:spPr/>
        <p:txBody>
          <a:bodyPr vert="horz" lIns="91440" tIns="45720" rIns="91440" bIns="45720" rtlCol="0" anchor="t">
            <a:normAutofit/>
          </a:bodyPr>
          <a:lstStyle/>
          <a:p>
            <a:pPr marL="0" indent="0">
              <a:buNone/>
            </a:pPr>
            <a:r>
              <a:rPr lang="en-US" sz="3600">
                <a:cs typeface="Calibri"/>
              </a:rPr>
              <a:t>82% of customers on 36 months term fully paid back their loans while 68% of customers on 60 months term fully paid back their loans. This shows that there is a lower probability for customers on 60  months term to fully pay back their loans.</a:t>
            </a:r>
          </a:p>
        </p:txBody>
      </p:sp>
    </p:spTree>
    <p:extLst>
      <p:ext uri="{BB962C8B-B14F-4D97-AF65-F5344CB8AC3E}">
        <p14:creationId xmlns="" xmlns:p14="http://schemas.microsoft.com/office/powerpoint/2010/main" val="4206462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 xmlns:a16="http://schemas.microsoft.com/office/drawing/2014/main" id="{3AFE8227-C443-417B-BA91-520EB1EF455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8FC99E4D-BD5A-FC71-0B10-0B98BC0C114F}"/>
              </a:ext>
            </a:extLst>
          </p:cNvPr>
          <p:cNvSpPr>
            <a:spLocks noGrp="1"/>
          </p:cNvSpPr>
          <p:nvPr>
            <p:ph type="title"/>
          </p:nvPr>
        </p:nvSpPr>
        <p:spPr>
          <a:xfrm>
            <a:off x="8643193" y="489507"/>
            <a:ext cx="3091607" cy="1655483"/>
          </a:xfrm>
        </p:spPr>
        <p:txBody>
          <a:bodyPr vert="horz" lIns="91440" tIns="45720" rIns="91440" bIns="45720" rtlCol="0" anchor="b">
            <a:normAutofit/>
          </a:bodyPr>
          <a:lstStyle/>
          <a:p>
            <a:r>
              <a:rPr lang="en-US" sz="4000"/>
              <a:t>Objective</a:t>
            </a:r>
          </a:p>
        </p:txBody>
      </p:sp>
      <p:pic>
        <p:nvPicPr>
          <p:cNvPr id="5" name="Picture 4" descr="Graph on document with pen">
            <a:extLst>
              <a:ext uri="{FF2B5EF4-FFF2-40B4-BE49-F238E27FC236}">
                <a16:creationId xmlns="" xmlns:a16="http://schemas.microsoft.com/office/drawing/2014/main" id="{7B5828EE-4B2E-E9B6-E020-477DE2B5CC6D}"/>
              </a:ext>
            </a:extLst>
          </p:cNvPr>
          <p:cNvPicPr>
            <a:picLocks noChangeAspect="1"/>
          </p:cNvPicPr>
          <p:nvPr/>
        </p:nvPicPr>
        <p:blipFill rotWithShape="1">
          <a:blip r:embed="rId2" cstate="print"/>
          <a:srcRect l="14510" r="959" b="-1"/>
          <a:stretch/>
        </p:blipFill>
        <p:spPr>
          <a:xfrm>
            <a:off x="20" y="431"/>
            <a:ext cx="8115280" cy="6408311"/>
          </a:xfrm>
          <a:prstGeom prst="rect">
            <a:avLst/>
          </a:prstGeom>
        </p:spPr>
      </p:pic>
      <p:sp>
        <p:nvSpPr>
          <p:cNvPr id="3" name="Content Placeholder 2">
            <a:extLst>
              <a:ext uri="{FF2B5EF4-FFF2-40B4-BE49-F238E27FC236}">
                <a16:creationId xmlns="" xmlns:a16="http://schemas.microsoft.com/office/drawing/2014/main" id="{92311B5D-B2E9-4996-3971-69DE86FCB153}"/>
              </a:ext>
            </a:extLst>
          </p:cNvPr>
          <p:cNvSpPr>
            <a:spLocks noGrp="1"/>
          </p:cNvSpPr>
          <p:nvPr>
            <p:ph idx="1"/>
          </p:nvPr>
        </p:nvSpPr>
        <p:spPr>
          <a:xfrm>
            <a:off x="8643193" y="2418408"/>
            <a:ext cx="2942813" cy="3174110"/>
          </a:xfrm>
        </p:spPr>
        <p:txBody>
          <a:bodyPr vert="horz" lIns="91440" tIns="45720" rIns="91440" bIns="45720" rtlCol="0" anchor="t">
            <a:noAutofit/>
          </a:bodyPr>
          <a:lstStyle/>
          <a:p>
            <a:pPr marL="0" indent="0">
              <a:buNone/>
            </a:pPr>
            <a:r>
              <a:rPr lang="en-US"/>
              <a:t>To develop a predictive model to predict the likelihood of customers  paying back their loans.</a:t>
            </a:r>
            <a:endParaRPr lang="en-US">
              <a:cs typeface="Calibri" panose="020F0502020204030204"/>
            </a:endParaRPr>
          </a:p>
        </p:txBody>
      </p:sp>
      <p:sp>
        <p:nvSpPr>
          <p:cNvPr id="44" name="Rectangle 43">
            <a:extLst>
              <a:ext uri="{FF2B5EF4-FFF2-40B4-BE49-F238E27FC236}">
                <a16:creationId xmlns="" xmlns:a16="http://schemas.microsoft.com/office/drawing/2014/main" id="{907741FC-B544-4A6E-B831-6789D042333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 xmlns:a16="http://schemas.microsoft.com/office/drawing/2014/main" id="{3F0BE7ED-7814-4273-B18A-F26CC038038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2906333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8BCE04-7B39-254E-7A37-699027E45D76}"/>
              </a:ext>
            </a:extLst>
          </p:cNvPr>
          <p:cNvSpPr>
            <a:spLocks noGrp="1"/>
          </p:cNvSpPr>
          <p:nvPr>
            <p:ph type="title"/>
          </p:nvPr>
        </p:nvSpPr>
        <p:spPr>
          <a:xfrm>
            <a:off x="838200" y="239865"/>
            <a:ext cx="10766120" cy="939344"/>
          </a:xfrm>
        </p:spPr>
        <p:txBody>
          <a:bodyPr>
            <a:normAutofit fontScale="90000"/>
          </a:bodyPr>
          <a:lstStyle/>
          <a:p>
            <a:r>
              <a:rPr lang="en-US" sz="3200">
                <a:cs typeface="Calibri Light"/>
              </a:rPr>
              <a:t>Relationship between home ownership and their status of repaying back loans</a:t>
            </a:r>
          </a:p>
        </p:txBody>
      </p:sp>
      <p:pic>
        <p:nvPicPr>
          <p:cNvPr id="4" name="Picture 4" descr="Chart, bar chart&#10;&#10;Description automatically generated">
            <a:extLst>
              <a:ext uri="{FF2B5EF4-FFF2-40B4-BE49-F238E27FC236}">
                <a16:creationId xmlns="" xmlns:a16="http://schemas.microsoft.com/office/drawing/2014/main" id="{D6D1E1AD-76FA-37E2-8B18-D9F954A55108}"/>
              </a:ext>
            </a:extLst>
          </p:cNvPr>
          <p:cNvPicPr>
            <a:picLocks noGrp="1" noChangeAspect="1"/>
          </p:cNvPicPr>
          <p:nvPr>
            <p:ph idx="1"/>
          </p:nvPr>
        </p:nvPicPr>
        <p:blipFill>
          <a:blip r:embed="rId2" cstate="print"/>
          <a:stretch>
            <a:fillRect/>
          </a:stretch>
        </p:blipFill>
        <p:spPr>
          <a:xfrm>
            <a:off x="461608" y="1272393"/>
            <a:ext cx="11247907" cy="5332542"/>
          </a:xfrm>
        </p:spPr>
      </p:pic>
    </p:spTree>
    <p:extLst>
      <p:ext uri="{BB962C8B-B14F-4D97-AF65-F5344CB8AC3E}">
        <p14:creationId xmlns="" xmlns:p14="http://schemas.microsoft.com/office/powerpoint/2010/main" val="1272416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 xmlns:a16="http://schemas.microsoft.com/office/drawing/2014/main" id="{D1D34770-47A8-402C-AF23-2B653F2D88C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1E6B16B5-3E52-2314-9080-26710FE91906}"/>
              </a:ext>
            </a:extLst>
          </p:cNvPr>
          <p:cNvSpPr>
            <a:spLocks noGrp="1"/>
          </p:cNvSpPr>
          <p:nvPr>
            <p:ph type="title"/>
          </p:nvPr>
        </p:nvSpPr>
        <p:spPr>
          <a:xfrm>
            <a:off x="836679" y="306364"/>
            <a:ext cx="6002110" cy="1912959"/>
          </a:xfrm>
        </p:spPr>
        <p:txBody>
          <a:bodyPr>
            <a:normAutofit fontScale="90000"/>
          </a:bodyPr>
          <a:lstStyle/>
          <a:p>
            <a:r>
              <a:rPr lang="en-US" sz="2500">
                <a:ea typeface="+mj-lt"/>
                <a:cs typeface="+mj-lt"/>
              </a:rPr>
              <a:t/>
            </a:r>
            <a:br>
              <a:rPr lang="en-US" sz="2500">
                <a:ea typeface="+mj-lt"/>
                <a:cs typeface="+mj-lt"/>
              </a:rPr>
            </a:br>
            <a:r>
              <a:rPr lang="en-US" sz="2500">
                <a:ea typeface="+mj-lt"/>
                <a:cs typeface="+mj-lt"/>
              </a:rPr>
              <a:t/>
            </a:r>
            <a:br>
              <a:rPr lang="en-US" sz="2500">
                <a:ea typeface="+mj-lt"/>
                <a:cs typeface="+mj-lt"/>
              </a:rPr>
            </a:br>
            <a:r>
              <a:rPr lang="en-US" sz="3200">
                <a:ea typeface="+mj-lt"/>
                <a:cs typeface="+mj-lt"/>
              </a:rPr>
              <a:t>Relationship between home ownership and probability of repaying back loans</a:t>
            </a:r>
            <a:endParaRPr lang="en-US" sz="3200"/>
          </a:p>
        </p:txBody>
      </p:sp>
      <p:sp>
        <p:nvSpPr>
          <p:cNvPr id="3" name="Content Placeholder 2">
            <a:extLst>
              <a:ext uri="{FF2B5EF4-FFF2-40B4-BE49-F238E27FC236}">
                <a16:creationId xmlns="" xmlns:a16="http://schemas.microsoft.com/office/drawing/2014/main" id="{39F8F46F-AF8D-EDC9-A394-3CCADFAECE72}"/>
              </a:ext>
            </a:extLst>
          </p:cNvPr>
          <p:cNvSpPr>
            <a:spLocks noGrp="1"/>
          </p:cNvSpPr>
          <p:nvPr>
            <p:ph idx="1"/>
          </p:nvPr>
        </p:nvSpPr>
        <p:spPr>
          <a:xfrm>
            <a:off x="836680" y="2405067"/>
            <a:ext cx="6002110" cy="3729034"/>
          </a:xfrm>
        </p:spPr>
        <p:txBody>
          <a:bodyPr vert="horz" lIns="91440" tIns="45720" rIns="91440" bIns="45720" rtlCol="0" anchor="t">
            <a:normAutofit/>
          </a:bodyPr>
          <a:lstStyle/>
          <a:p>
            <a:r>
              <a:rPr lang="en-US" sz="3200" dirty="0">
                <a:cs typeface="Calibri"/>
              </a:rPr>
              <a:t>Customers whose homes were on mortgage records the highest </a:t>
            </a:r>
            <a:r>
              <a:rPr lang="en-US" sz="3200" dirty="0">
                <a:ea typeface="+mn-lt"/>
                <a:cs typeface="+mn-lt"/>
              </a:rPr>
              <a:t>81%</a:t>
            </a:r>
            <a:r>
              <a:rPr lang="en-US" sz="3200" dirty="0">
                <a:cs typeface="Calibri"/>
              </a:rPr>
              <a:t>  likelihood of fully paying back their loans. This is  against 75% and 78% for customers on rent and ownership respectively.</a:t>
            </a:r>
            <a:endParaRPr lang="en-US" sz="2000" dirty="0">
              <a:cs typeface="Calibri"/>
            </a:endParaRPr>
          </a:p>
        </p:txBody>
      </p:sp>
      <p:pic>
        <p:nvPicPr>
          <p:cNvPr id="5" name="Picture 4" descr="A midsection of a person holding a miniature house">
            <a:extLst>
              <a:ext uri="{FF2B5EF4-FFF2-40B4-BE49-F238E27FC236}">
                <a16:creationId xmlns="" xmlns:a16="http://schemas.microsoft.com/office/drawing/2014/main" id="{D19E43CD-1BC9-621E-D6E0-F7BC04877A44}"/>
              </a:ext>
            </a:extLst>
          </p:cNvPr>
          <p:cNvPicPr>
            <a:picLocks noChangeAspect="1"/>
          </p:cNvPicPr>
          <p:nvPr/>
        </p:nvPicPr>
        <p:blipFill rotWithShape="1">
          <a:blip r:embed="rId2" cstate="print"/>
          <a:srcRect l="27760" r="26376" b="-1"/>
          <a:stretch/>
        </p:blipFill>
        <p:spPr>
          <a:xfrm>
            <a:off x="7199440" y="10"/>
            <a:ext cx="4992560" cy="6857990"/>
          </a:xfrm>
          <a:prstGeom prst="rect">
            <a:avLst/>
          </a:prstGeom>
          <a:effectLst/>
        </p:spPr>
      </p:pic>
    </p:spTree>
    <p:extLst>
      <p:ext uri="{BB962C8B-B14F-4D97-AF65-F5344CB8AC3E}">
        <p14:creationId xmlns="" xmlns:p14="http://schemas.microsoft.com/office/powerpoint/2010/main" val="5365808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8DC188B-F254-EB26-331A-B57ADF2CA9D7}"/>
              </a:ext>
            </a:extLst>
          </p:cNvPr>
          <p:cNvSpPr>
            <a:spLocks noGrp="1"/>
          </p:cNvSpPr>
          <p:nvPr>
            <p:ph type="title"/>
          </p:nvPr>
        </p:nvSpPr>
        <p:spPr>
          <a:xfrm>
            <a:off x="838200" y="125043"/>
            <a:ext cx="10515600" cy="594878"/>
          </a:xfrm>
        </p:spPr>
        <p:txBody>
          <a:bodyPr>
            <a:normAutofit fontScale="90000"/>
          </a:bodyPr>
          <a:lstStyle/>
          <a:p>
            <a:endParaRPr lang="en-US"/>
          </a:p>
        </p:txBody>
      </p:sp>
      <p:pic>
        <p:nvPicPr>
          <p:cNvPr id="4" name="Picture 4" descr="Chart, bar chart&#10;&#10;Description automatically generated">
            <a:extLst>
              <a:ext uri="{FF2B5EF4-FFF2-40B4-BE49-F238E27FC236}">
                <a16:creationId xmlns="" xmlns:a16="http://schemas.microsoft.com/office/drawing/2014/main" id="{68586806-8AB8-1137-461F-8D0573BD48F7}"/>
              </a:ext>
            </a:extLst>
          </p:cNvPr>
          <p:cNvPicPr>
            <a:picLocks noGrp="1" noChangeAspect="1"/>
          </p:cNvPicPr>
          <p:nvPr>
            <p:ph idx="1"/>
          </p:nvPr>
        </p:nvPicPr>
        <p:blipFill>
          <a:blip r:embed="rId2" cstate="print"/>
          <a:stretch>
            <a:fillRect/>
          </a:stretch>
        </p:blipFill>
        <p:spPr>
          <a:xfrm>
            <a:off x="475081" y="907050"/>
            <a:ext cx="11262715" cy="5583063"/>
          </a:xfrm>
        </p:spPr>
      </p:pic>
    </p:spTree>
    <p:extLst>
      <p:ext uri="{BB962C8B-B14F-4D97-AF65-F5344CB8AC3E}">
        <p14:creationId xmlns="" xmlns:p14="http://schemas.microsoft.com/office/powerpoint/2010/main" val="7268137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FB43EE-D3B7-6180-B34F-03F3B7C4C5E3}"/>
              </a:ext>
            </a:extLst>
          </p:cNvPr>
          <p:cNvSpPr>
            <a:spLocks noGrp="1"/>
          </p:cNvSpPr>
          <p:nvPr>
            <p:ph type="title"/>
          </p:nvPr>
        </p:nvSpPr>
        <p:spPr>
          <a:xfrm>
            <a:off x="838200" y="365125"/>
            <a:ext cx="10515600" cy="542687"/>
          </a:xfrm>
        </p:spPr>
        <p:txBody>
          <a:bodyPr>
            <a:normAutofit/>
          </a:bodyPr>
          <a:lstStyle/>
          <a:p>
            <a:r>
              <a:rPr lang="en-US" sz="3200" dirty="0">
                <a:cs typeface="Calibri Light"/>
              </a:rPr>
              <a:t>Repayment status at various ranges of interest rate</a:t>
            </a:r>
            <a:endParaRPr lang="en-US" sz="3200" dirty="0"/>
          </a:p>
        </p:txBody>
      </p:sp>
      <p:pic>
        <p:nvPicPr>
          <p:cNvPr id="4" name="Picture 4" descr="Chart, bar chart&#10;&#10;Description automatically generated">
            <a:extLst>
              <a:ext uri="{FF2B5EF4-FFF2-40B4-BE49-F238E27FC236}">
                <a16:creationId xmlns="" xmlns:a16="http://schemas.microsoft.com/office/drawing/2014/main" id="{F12250C5-CCBC-6826-7488-D87314507E7D}"/>
              </a:ext>
            </a:extLst>
          </p:cNvPr>
          <p:cNvPicPr>
            <a:picLocks noGrp="1" noChangeAspect="1"/>
          </p:cNvPicPr>
          <p:nvPr>
            <p:ph idx="1"/>
          </p:nvPr>
        </p:nvPicPr>
        <p:blipFill>
          <a:blip r:embed="rId2" cstate="print"/>
          <a:stretch>
            <a:fillRect/>
          </a:stretch>
        </p:blipFill>
        <p:spPr>
          <a:xfrm>
            <a:off x="479342" y="1157571"/>
            <a:ext cx="11076741" cy="5447364"/>
          </a:xfrm>
        </p:spPr>
      </p:pic>
    </p:spTree>
    <p:extLst>
      <p:ext uri="{BB962C8B-B14F-4D97-AF65-F5344CB8AC3E}">
        <p14:creationId xmlns="" xmlns:p14="http://schemas.microsoft.com/office/powerpoint/2010/main" val="6951948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D1D34770-47A8-402C-AF23-2B653F2D88C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64624D27-A6B9-D172-E186-FC07003A4F12}"/>
              </a:ext>
            </a:extLst>
          </p:cNvPr>
          <p:cNvSpPr>
            <a:spLocks noGrp="1"/>
          </p:cNvSpPr>
          <p:nvPr>
            <p:ph type="title"/>
          </p:nvPr>
        </p:nvSpPr>
        <p:spPr>
          <a:xfrm>
            <a:off x="836679" y="723898"/>
            <a:ext cx="6002110" cy="785617"/>
          </a:xfrm>
        </p:spPr>
        <p:txBody>
          <a:bodyPr>
            <a:normAutofit/>
          </a:bodyPr>
          <a:lstStyle/>
          <a:p>
            <a:r>
              <a:rPr lang="en-US" sz="4000">
                <a:cs typeface="Calibri Light"/>
              </a:rPr>
              <a:t>Recommendations </a:t>
            </a:r>
            <a:endParaRPr lang="en-US" sz="4000"/>
          </a:p>
        </p:txBody>
      </p:sp>
      <p:sp>
        <p:nvSpPr>
          <p:cNvPr id="3" name="Content Placeholder 2">
            <a:extLst>
              <a:ext uri="{FF2B5EF4-FFF2-40B4-BE49-F238E27FC236}">
                <a16:creationId xmlns="" xmlns:a16="http://schemas.microsoft.com/office/drawing/2014/main" id="{0D6C12A3-745D-6728-D160-059CE4E0151E}"/>
              </a:ext>
            </a:extLst>
          </p:cNvPr>
          <p:cNvSpPr>
            <a:spLocks noGrp="1"/>
          </p:cNvSpPr>
          <p:nvPr>
            <p:ph idx="1"/>
          </p:nvPr>
        </p:nvSpPr>
        <p:spPr>
          <a:xfrm>
            <a:off x="836680" y="2144109"/>
            <a:ext cx="7682685" cy="3989992"/>
          </a:xfrm>
        </p:spPr>
        <p:txBody>
          <a:bodyPr vert="horz" lIns="91440" tIns="45720" rIns="91440" bIns="45720" rtlCol="0" anchor="t">
            <a:normAutofit/>
          </a:bodyPr>
          <a:lstStyle/>
          <a:p>
            <a:pPr marL="0" indent="0">
              <a:buNone/>
            </a:pPr>
            <a:r>
              <a:rPr lang="en-US" sz="3200" dirty="0">
                <a:cs typeface="Calibri"/>
              </a:rPr>
              <a:t>Lloyds  bank should consider offering more 36 months term loans. Incentives or lower interest can be used to drive this offer. </a:t>
            </a:r>
          </a:p>
          <a:p>
            <a:pPr marL="0" indent="0">
              <a:buNone/>
            </a:pPr>
            <a:endParaRPr lang="en-US" sz="2000">
              <a:cs typeface="Calibri"/>
            </a:endParaRPr>
          </a:p>
        </p:txBody>
      </p:sp>
      <p:pic>
        <p:nvPicPr>
          <p:cNvPr id="5" name="Picture 4" descr="Calculator on a notebook">
            <a:extLst>
              <a:ext uri="{FF2B5EF4-FFF2-40B4-BE49-F238E27FC236}">
                <a16:creationId xmlns="" xmlns:a16="http://schemas.microsoft.com/office/drawing/2014/main" id="{9B40F8F9-67A4-DAE7-7FE0-5B760659239E}"/>
              </a:ext>
            </a:extLst>
          </p:cNvPr>
          <p:cNvPicPr>
            <a:picLocks noChangeAspect="1"/>
          </p:cNvPicPr>
          <p:nvPr/>
        </p:nvPicPr>
        <p:blipFill rotWithShape="1">
          <a:blip r:embed="rId2" cstate="print"/>
          <a:srcRect l="23891" r="27518" b="4"/>
          <a:stretch/>
        </p:blipFill>
        <p:spPr>
          <a:xfrm>
            <a:off x="8786070" y="10"/>
            <a:ext cx="3405930" cy="6857990"/>
          </a:xfrm>
          <a:prstGeom prst="rect">
            <a:avLst/>
          </a:prstGeom>
          <a:effectLst/>
        </p:spPr>
      </p:pic>
    </p:spTree>
    <p:extLst>
      <p:ext uri="{BB962C8B-B14F-4D97-AF65-F5344CB8AC3E}">
        <p14:creationId xmlns="" xmlns:p14="http://schemas.microsoft.com/office/powerpoint/2010/main" val="10941826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 xmlns:a16="http://schemas.microsoft.com/office/drawing/2014/main" id="{8D1AA55E-40D5-461B-A5A8-4AE8AAB71B0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7B557FEF-50D3-F064-392F-5D2517D190D0}"/>
              </a:ext>
            </a:extLst>
          </p:cNvPr>
          <p:cNvSpPr>
            <a:spLocks noGrp="1"/>
          </p:cNvSpPr>
          <p:nvPr>
            <p:ph type="title"/>
          </p:nvPr>
        </p:nvSpPr>
        <p:spPr>
          <a:xfrm>
            <a:off x="803776" y="292555"/>
            <a:ext cx="6190412" cy="671447"/>
          </a:xfrm>
        </p:spPr>
        <p:txBody>
          <a:bodyPr anchor="b">
            <a:normAutofit fontScale="90000"/>
          </a:bodyPr>
          <a:lstStyle/>
          <a:p>
            <a:r>
              <a:rPr lang="en-US" sz="5600">
                <a:cs typeface="Calibri Light"/>
              </a:rPr>
              <a:t>Recommendations</a:t>
            </a:r>
            <a:endParaRPr lang="en-US" sz="5600"/>
          </a:p>
        </p:txBody>
      </p:sp>
      <p:cxnSp>
        <p:nvCxnSpPr>
          <p:cNvPr id="17" name="!!Straight Connector">
            <a:extLst>
              <a:ext uri="{FF2B5EF4-FFF2-40B4-BE49-F238E27FC236}">
                <a16:creationId xmlns="" xmlns:a16="http://schemas.microsoft.com/office/drawing/2014/main" id="{7EB498BD-8089-4626-91EA-4978EBEF535E}"/>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 xmlns:a16="http://schemas.microsoft.com/office/drawing/2014/main" id="{1A368DDF-45B5-2659-C2D5-1693FCBF09F5}"/>
              </a:ext>
            </a:extLst>
          </p:cNvPr>
          <p:cNvPicPr>
            <a:picLocks noChangeAspect="1"/>
          </p:cNvPicPr>
          <p:nvPr/>
        </p:nvPicPr>
        <p:blipFill rotWithShape="1">
          <a:blip r:embed="rId2" cstate="print"/>
          <a:srcRect l="25198" r="23303" b="1"/>
          <a:stretch/>
        </p:blipFill>
        <p:spPr>
          <a:xfrm>
            <a:off x="8161773" y="1665519"/>
            <a:ext cx="3557837" cy="3244687"/>
          </a:xfrm>
          <a:custGeom>
            <a:avLst/>
            <a:gdLst/>
            <a:ahLst/>
            <a:cxnLst/>
            <a:rect l="l" t="t" r="r" b="b"/>
            <a:pathLst>
              <a:path w="2457864" h="2457864">
                <a:moveTo>
                  <a:pt x="1228932" y="0"/>
                </a:moveTo>
                <a:cubicBezTo>
                  <a:pt x="1907652" y="0"/>
                  <a:pt x="2457864" y="550212"/>
                  <a:pt x="2457864" y="1228932"/>
                </a:cubicBezTo>
                <a:cubicBezTo>
                  <a:pt x="2457864" y="1907652"/>
                  <a:pt x="1907652" y="2457864"/>
                  <a:pt x="1228932" y="2457864"/>
                </a:cubicBezTo>
                <a:cubicBezTo>
                  <a:pt x="550212" y="2457864"/>
                  <a:pt x="0" y="1907652"/>
                  <a:pt x="0" y="1228932"/>
                </a:cubicBezTo>
                <a:cubicBezTo>
                  <a:pt x="0" y="550212"/>
                  <a:pt x="550212" y="0"/>
                  <a:pt x="1228932" y="0"/>
                </a:cubicBezTo>
                <a:close/>
              </a:path>
            </a:pathLst>
          </a:custGeom>
        </p:spPr>
      </p:pic>
      <p:sp>
        <p:nvSpPr>
          <p:cNvPr id="19" name="!!plus graphic">
            <a:extLst>
              <a:ext uri="{FF2B5EF4-FFF2-40B4-BE49-F238E27FC236}">
                <a16:creationId xmlns="" xmlns:a16="http://schemas.microsoft.com/office/drawing/2014/main" id="{6CB927A4-E432-4310-9CD5-E89FF506317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21" name="!!circle graphic">
            <a:extLst>
              <a:ext uri="{FF2B5EF4-FFF2-40B4-BE49-F238E27FC236}">
                <a16:creationId xmlns="" xmlns:a16="http://schemas.microsoft.com/office/drawing/2014/main" id="{E3020543-B24B-4EC4-8FFC-8DD88EEA91A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graphicFrame>
        <p:nvGraphicFramePr>
          <p:cNvPr id="5" name="Content Placeholder 2">
            <a:extLst>
              <a:ext uri="{FF2B5EF4-FFF2-40B4-BE49-F238E27FC236}">
                <a16:creationId xmlns="" xmlns:a16="http://schemas.microsoft.com/office/drawing/2014/main" id="{6B0A5CC4-55CC-7014-53A4-AEFCAAA29FCD}"/>
              </a:ext>
            </a:extLst>
          </p:cNvPr>
          <p:cNvGraphicFramePr>
            <a:graphicFrameLocks noGrp="1"/>
          </p:cNvGraphicFramePr>
          <p:nvPr>
            <p:ph idx="1"/>
            <p:extLst>
              <p:ext uri="{D42A27DB-BD31-4B8C-83A1-F6EECF244321}">
                <p14:modId xmlns="" xmlns:p14="http://schemas.microsoft.com/office/powerpoint/2010/main" val="2358327480"/>
              </p:ext>
            </p:extLst>
          </p:nvPr>
        </p:nvGraphicFramePr>
        <p:xfrm>
          <a:off x="469749" y="1086125"/>
          <a:ext cx="7380384" cy="55365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 xmlns:p14="http://schemas.microsoft.com/office/powerpoint/2010/main" val="1179597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3">
            <a:extLst>
              <a:ext uri="{FF2B5EF4-FFF2-40B4-BE49-F238E27FC236}">
                <a16:creationId xmlns="" xmlns:a16="http://schemas.microsoft.com/office/drawing/2014/main" id="{F94AA2BD-2E3F-4B1D-8127-5744B811531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12AD97A1-0207-8646-6DAB-0BEA9DEC2DEA}"/>
              </a:ext>
            </a:extLst>
          </p:cNvPr>
          <p:cNvSpPr>
            <a:spLocks noGrp="1"/>
          </p:cNvSpPr>
          <p:nvPr>
            <p:ph type="title"/>
          </p:nvPr>
        </p:nvSpPr>
        <p:spPr>
          <a:xfrm>
            <a:off x="411480" y="361251"/>
            <a:ext cx="4485861" cy="941999"/>
          </a:xfrm>
        </p:spPr>
        <p:txBody>
          <a:bodyPr anchor="b">
            <a:normAutofit/>
          </a:bodyPr>
          <a:lstStyle/>
          <a:p>
            <a:r>
              <a:rPr lang="en-US" sz="3400">
                <a:cs typeface="Calibri Light"/>
              </a:rPr>
              <a:t>Recommendations...</a:t>
            </a:r>
            <a:endParaRPr lang="en-US" sz="3400"/>
          </a:p>
        </p:txBody>
      </p:sp>
      <p:sp>
        <p:nvSpPr>
          <p:cNvPr id="27" name="Rectangle 15">
            <a:extLst>
              <a:ext uri="{FF2B5EF4-FFF2-40B4-BE49-F238E27FC236}">
                <a16:creationId xmlns="" xmlns:a16="http://schemas.microsoft.com/office/drawing/2014/main" id="{4BD02261-2DC8-4AA8-9E16-7751AE89244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17">
            <a:extLst>
              <a:ext uri="{FF2B5EF4-FFF2-40B4-BE49-F238E27FC236}">
                <a16:creationId xmlns="" xmlns:a16="http://schemas.microsoft.com/office/drawing/2014/main" id="{3D752CF2-2291-40B5-B462-C17B174C10B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11480" y="2286000"/>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 xmlns:a16="http://schemas.microsoft.com/office/drawing/2014/main" id="{A96CD2FC-64D8-4B30-8618-A982D60BA5F2}"/>
              </a:ext>
            </a:extLst>
          </p:cNvPr>
          <p:cNvSpPr>
            <a:spLocks noGrp="1"/>
          </p:cNvSpPr>
          <p:nvPr>
            <p:ph idx="1"/>
          </p:nvPr>
        </p:nvSpPr>
        <p:spPr>
          <a:xfrm>
            <a:off x="411479" y="1717569"/>
            <a:ext cx="7035368" cy="4555215"/>
          </a:xfrm>
        </p:spPr>
        <p:txBody>
          <a:bodyPr vert="horz" lIns="91440" tIns="45720" rIns="91440" bIns="45720" rtlCol="0" anchor="t">
            <a:normAutofit/>
          </a:bodyPr>
          <a:lstStyle/>
          <a:p>
            <a:pPr marL="0" indent="0">
              <a:buNone/>
            </a:pPr>
            <a:r>
              <a:rPr lang="en-US" sz="3600" dirty="0">
                <a:ea typeface="+mn-lt"/>
                <a:cs typeface="+mn-lt"/>
              </a:rPr>
              <a:t>Customers whose home ownership status is on mortgage shows a lower risk of defaulting in loan repayment. More incentives or favorable loans can be advanced to them</a:t>
            </a:r>
            <a:endParaRPr lang="en-US" sz="3600" dirty="0">
              <a:cs typeface="Calibri" panose="020F0502020204030204"/>
            </a:endParaRPr>
          </a:p>
        </p:txBody>
      </p:sp>
      <p:pic>
        <p:nvPicPr>
          <p:cNvPr id="5" name="Picture 4" descr="A cut-out of a house with shadow at the back">
            <a:extLst>
              <a:ext uri="{FF2B5EF4-FFF2-40B4-BE49-F238E27FC236}">
                <a16:creationId xmlns="" xmlns:a16="http://schemas.microsoft.com/office/drawing/2014/main" id="{A5CDBBED-53C5-6FE5-F1AC-C34298FB94B4}"/>
              </a:ext>
            </a:extLst>
          </p:cNvPr>
          <p:cNvPicPr>
            <a:picLocks noChangeAspect="1"/>
          </p:cNvPicPr>
          <p:nvPr/>
        </p:nvPicPr>
        <p:blipFill rotWithShape="1">
          <a:blip r:embed="rId2" cstate="print"/>
          <a:srcRect l="10626" r="24379" b="1"/>
          <a:stretch/>
        </p:blipFill>
        <p:spPr>
          <a:xfrm>
            <a:off x="8470873" y="10"/>
            <a:ext cx="3721127"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 xmlns:p14="http://schemas.microsoft.com/office/powerpoint/2010/main" val="3818394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85E79C1-EC21-7631-0BBE-44098E301BAF}"/>
              </a:ext>
            </a:extLst>
          </p:cNvPr>
          <p:cNvSpPr>
            <a:spLocks noGrp="1"/>
          </p:cNvSpPr>
          <p:nvPr>
            <p:ph type="title"/>
          </p:nvPr>
        </p:nvSpPr>
        <p:spPr/>
        <p:txBody>
          <a:bodyPr>
            <a:normAutofit/>
          </a:bodyPr>
          <a:lstStyle/>
          <a:p>
            <a:r>
              <a:rPr lang="en-US" sz="3200" dirty="0">
                <a:cs typeface="Calibri Light"/>
              </a:rPr>
              <a:t>Recommendation ...</a:t>
            </a:r>
            <a:endParaRPr lang="en-US" sz="3200" dirty="0"/>
          </a:p>
        </p:txBody>
      </p:sp>
      <p:sp>
        <p:nvSpPr>
          <p:cNvPr id="3" name="Content Placeholder 2">
            <a:extLst>
              <a:ext uri="{FF2B5EF4-FFF2-40B4-BE49-F238E27FC236}">
                <a16:creationId xmlns="" xmlns:a16="http://schemas.microsoft.com/office/drawing/2014/main" id="{58CF156F-C729-A2AB-D02B-1EA7E260ADD4}"/>
              </a:ext>
            </a:extLst>
          </p:cNvPr>
          <p:cNvSpPr>
            <a:spLocks noGrp="1"/>
          </p:cNvSpPr>
          <p:nvPr>
            <p:ph idx="1"/>
          </p:nvPr>
        </p:nvSpPr>
        <p:spPr/>
        <p:txBody>
          <a:bodyPr vert="horz" lIns="91440" tIns="45720" rIns="91440" bIns="45720" rtlCol="0" anchor="t">
            <a:normAutofit/>
          </a:bodyPr>
          <a:lstStyle/>
          <a:p>
            <a:r>
              <a:rPr lang="en-US" dirty="0">
                <a:cs typeface="Calibri"/>
              </a:rPr>
              <a:t>Interest rate is a major consideration affecting loan repayment. Higher interest rates reduces the likelihood that customers will repay their loans.</a:t>
            </a:r>
          </a:p>
          <a:p>
            <a:r>
              <a:rPr lang="en-US" dirty="0">
                <a:cs typeface="Calibri"/>
              </a:rPr>
              <a:t>Although this is dependent on other external factors such </a:t>
            </a:r>
            <a:r>
              <a:rPr lang="en-US" dirty="0">
                <a:ea typeface="+mn-lt"/>
                <a:cs typeface="+mn-lt"/>
              </a:rPr>
              <a:t>Creditworthiness</a:t>
            </a:r>
            <a:r>
              <a:rPr lang="en-US" dirty="0">
                <a:cs typeface="Calibri"/>
              </a:rPr>
              <a:t>, economic condition, inflation, loan term, monetary policies, lower interest rates should be considered for customers who are likely to repay their loans.</a:t>
            </a:r>
          </a:p>
        </p:txBody>
      </p:sp>
    </p:spTree>
    <p:extLst>
      <p:ext uri="{BB962C8B-B14F-4D97-AF65-F5344CB8AC3E}">
        <p14:creationId xmlns="" xmlns:p14="http://schemas.microsoft.com/office/powerpoint/2010/main" val="3038987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6F5A5072-7B47-4D32-B52A-4EBBF590B8A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9715DAF0-AE1B-46C9-8A6B-DB2AA05AB91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6016219D-510E-4184-9090-6D5578A87BD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AFF4A713-7B75-4B21-90D7-5AB19547C72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 xmlns:a16="http://schemas.microsoft.com/office/drawing/2014/main" id="{DC631C0B-6DA6-4E57-8231-CE32B3434A7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 xmlns:a16="http://schemas.microsoft.com/office/drawing/2014/main" id="{C29501E6-A978-4A61-9689-9085AF97A53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 xmlns:a16="http://schemas.microsoft.com/office/drawing/2014/main" id="{B8618581-003D-1139-25DA-066CF8E83A3A}"/>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a:solidFill>
                  <a:srgbClr val="FFFFFF"/>
                </a:solidFill>
                <a:latin typeface="+mj-lt"/>
                <a:ea typeface="+mj-ea"/>
                <a:cs typeface="+mj-cs"/>
              </a:rPr>
              <a:t>Appendix</a:t>
            </a:r>
          </a:p>
        </p:txBody>
      </p:sp>
    </p:spTree>
    <p:extLst>
      <p:ext uri="{BB962C8B-B14F-4D97-AF65-F5344CB8AC3E}">
        <p14:creationId xmlns="" xmlns:p14="http://schemas.microsoft.com/office/powerpoint/2010/main" val="28624046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 xmlns:a16="http://schemas.microsoft.com/office/drawing/2014/main" id="{A8384FB5-9ADC-4DDC-881B-597D56F5B15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 xmlns:a16="http://schemas.microsoft.com/office/drawing/2014/main" id="{1199E1B1-A8C0-4FE8-A5A8-1CB41D69F8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 xmlns:a16="http://schemas.microsoft.com/office/drawing/2014/main" id="{84A8DE83-DE75-4B41-9DB4-A7EC0B0DEC0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 xmlns:a16="http://schemas.microsoft.com/office/drawing/2014/main" id="{A7009A0A-BEF5-4EAC-AF15-E4F9F002E2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0A8751AF-F254-4BD6-B260-8FCB9E560BD8}"/>
              </a:ext>
            </a:extLst>
          </p:cNvPr>
          <p:cNvSpPr>
            <a:spLocks noGrp="1"/>
          </p:cNvSpPr>
          <p:nvPr>
            <p:ph type="title"/>
          </p:nvPr>
        </p:nvSpPr>
        <p:spPr>
          <a:xfrm>
            <a:off x="699713" y="248038"/>
            <a:ext cx="10487501" cy="731228"/>
          </a:xfrm>
        </p:spPr>
        <p:txBody>
          <a:bodyPr vert="horz" lIns="91440" tIns="45720" rIns="91440" bIns="45720" rtlCol="0" anchor="ctr">
            <a:normAutofit fontScale="90000"/>
          </a:bodyPr>
          <a:lstStyle/>
          <a:p>
            <a:r>
              <a:rPr lang="en-US" sz="3700" kern="1200">
                <a:solidFill>
                  <a:srgbClr val="FFFFFF"/>
                </a:solidFill>
                <a:latin typeface="+mj-lt"/>
                <a:ea typeface="+mj-ea"/>
                <a:cs typeface="+mj-cs"/>
              </a:rPr>
              <a:t/>
            </a:r>
            <a:br>
              <a:rPr lang="en-US" sz="3700" kern="1200">
                <a:solidFill>
                  <a:srgbClr val="FFFFFF"/>
                </a:solidFill>
                <a:latin typeface="+mj-lt"/>
                <a:ea typeface="+mj-ea"/>
                <a:cs typeface="+mj-cs"/>
              </a:rPr>
            </a:br>
            <a:r>
              <a:rPr lang="en-US" sz="3700" kern="1200">
                <a:solidFill>
                  <a:srgbClr val="FFFFFF"/>
                </a:solidFill>
                <a:latin typeface="+mj-lt"/>
                <a:ea typeface="+mj-ea"/>
                <a:cs typeface="+mj-cs"/>
              </a:rPr>
              <a:t>Comparisons of top three models</a:t>
            </a:r>
          </a:p>
          <a:p>
            <a:endParaRPr lang="en-US" sz="3700" kern="1200">
              <a:solidFill>
                <a:srgbClr val="FFFFFF"/>
              </a:solidFill>
              <a:latin typeface="+mj-lt"/>
              <a:ea typeface="+mj-ea"/>
              <a:cs typeface="+mj-cs"/>
            </a:endParaRPr>
          </a:p>
        </p:txBody>
      </p:sp>
      <p:sp>
        <p:nvSpPr>
          <p:cNvPr id="6" name="TextBox 5">
            <a:extLst>
              <a:ext uri="{FF2B5EF4-FFF2-40B4-BE49-F238E27FC236}">
                <a16:creationId xmlns="" xmlns:a16="http://schemas.microsoft.com/office/drawing/2014/main" id="{5C6DD78B-E69E-FBAE-B8FD-49A701B39ACF}"/>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graphicFrame>
        <p:nvGraphicFramePr>
          <p:cNvPr id="5" name="Content Placeholder 4">
            <a:extLst>
              <a:ext uri="{FF2B5EF4-FFF2-40B4-BE49-F238E27FC236}">
                <a16:creationId xmlns="" xmlns:a16="http://schemas.microsoft.com/office/drawing/2014/main" id="{A652C4F8-4BF8-8973-2E19-B73FC4A32955}"/>
              </a:ext>
            </a:extLst>
          </p:cNvPr>
          <p:cNvGraphicFramePr>
            <a:graphicFrameLocks noGrp="1"/>
          </p:cNvGraphicFramePr>
          <p:nvPr>
            <p:ph idx="1"/>
            <p:extLst>
              <p:ext uri="{D42A27DB-BD31-4B8C-83A1-F6EECF244321}">
                <p14:modId xmlns="" xmlns:p14="http://schemas.microsoft.com/office/powerpoint/2010/main" val="2784630307"/>
              </p:ext>
            </p:extLst>
          </p:nvPr>
        </p:nvGraphicFramePr>
        <p:xfrm>
          <a:off x="427972" y="1920657"/>
          <a:ext cx="11327550" cy="4500226"/>
        </p:xfrm>
        <a:graphic>
          <a:graphicData uri="http://schemas.openxmlformats.org/drawingml/2006/table">
            <a:tbl>
              <a:tblPr firstRow="1" firstCol="1" bandRow="1">
                <a:tableStyleId>{5C22544A-7EE6-4342-B048-85BDC9FD1C3A}</a:tableStyleId>
              </a:tblPr>
              <a:tblGrid>
                <a:gridCol w="3291237">
                  <a:extLst>
                    <a:ext uri="{9D8B030D-6E8A-4147-A177-3AD203B41FA5}">
                      <a16:colId xmlns="" xmlns:a16="http://schemas.microsoft.com/office/drawing/2014/main" val="3639601908"/>
                    </a:ext>
                  </a:extLst>
                </a:gridCol>
                <a:gridCol w="3684748">
                  <a:extLst>
                    <a:ext uri="{9D8B030D-6E8A-4147-A177-3AD203B41FA5}">
                      <a16:colId xmlns="" xmlns:a16="http://schemas.microsoft.com/office/drawing/2014/main" val="3966636918"/>
                    </a:ext>
                  </a:extLst>
                </a:gridCol>
                <a:gridCol w="2195479">
                  <a:extLst>
                    <a:ext uri="{9D8B030D-6E8A-4147-A177-3AD203B41FA5}">
                      <a16:colId xmlns="" xmlns:a16="http://schemas.microsoft.com/office/drawing/2014/main" val="333396088"/>
                    </a:ext>
                  </a:extLst>
                </a:gridCol>
                <a:gridCol w="2156086">
                  <a:extLst>
                    <a:ext uri="{9D8B030D-6E8A-4147-A177-3AD203B41FA5}">
                      <a16:colId xmlns="" xmlns:a16="http://schemas.microsoft.com/office/drawing/2014/main" val="3149985320"/>
                    </a:ext>
                  </a:extLst>
                </a:gridCol>
              </a:tblGrid>
              <a:tr h="943596">
                <a:tc>
                  <a:txBody>
                    <a:bodyPr/>
                    <a:lstStyle/>
                    <a:p>
                      <a:r>
                        <a:rPr lang="en-US" sz="2100">
                          <a:effectLst/>
                        </a:rPr>
                        <a:t>Model / metric measurements</a:t>
                      </a:r>
                    </a:p>
                  </a:txBody>
                  <a:tcPr marL="82228" marR="82228" marT="0" marB="0"/>
                </a:tc>
                <a:tc>
                  <a:txBody>
                    <a:bodyPr/>
                    <a:lstStyle/>
                    <a:p>
                      <a:r>
                        <a:rPr lang="en-US" sz="2100">
                          <a:effectLst/>
                        </a:rPr>
                        <a:t>Gradient Boosted Decision Tree  (%)</a:t>
                      </a:r>
                    </a:p>
                  </a:txBody>
                  <a:tcPr marL="82228" marR="82228" marT="0" marB="0"/>
                </a:tc>
                <a:tc>
                  <a:txBody>
                    <a:bodyPr/>
                    <a:lstStyle/>
                    <a:p>
                      <a:r>
                        <a:rPr lang="en-US" sz="2100">
                          <a:effectLst/>
                        </a:rPr>
                        <a:t>Random Forest (%)</a:t>
                      </a:r>
                    </a:p>
                  </a:txBody>
                  <a:tcPr marL="82228" marR="82228" marT="0" marB="0"/>
                </a:tc>
                <a:tc>
                  <a:txBody>
                    <a:bodyPr/>
                    <a:lstStyle/>
                    <a:p>
                      <a:r>
                        <a:rPr lang="en-US" sz="2100">
                          <a:effectLst/>
                        </a:rPr>
                        <a:t>Decision Tree (%)</a:t>
                      </a:r>
                    </a:p>
                  </a:txBody>
                  <a:tcPr marL="82228" marR="82228" marT="0" marB="0"/>
                </a:tc>
                <a:extLst>
                  <a:ext uri="{0D108BD9-81ED-4DB2-BD59-A6C34878D82A}">
                    <a16:rowId xmlns="" xmlns:a16="http://schemas.microsoft.com/office/drawing/2014/main" val="523618317"/>
                  </a:ext>
                </a:extLst>
              </a:tr>
              <a:tr h="508090">
                <a:tc>
                  <a:txBody>
                    <a:bodyPr/>
                    <a:lstStyle/>
                    <a:p>
                      <a:r>
                        <a:rPr lang="en-US" sz="2100">
                          <a:effectLst/>
                        </a:rPr>
                        <a:t>Accuracy </a:t>
                      </a:r>
                    </a:p>
                  </a:txBody>
                  <a:tcPr marL="82228" marR="82228" marT="0" marB="0"/>
                </a:tc>
                <a:tc>
                  <a:txBody>
                    <a:bodyPr/>
                    <a:lstStyle/>
                    <a:p>
                      <a:r>
                        <a:rPr lang="en-US" sz="2100">
                          <a:effectLst/>
                        </a:rPr>
                        <a:t>94</a:t>
                      </a:r>
                    </a:p>
                  </a:txBody>
                  <a:tcPr marL="82228" marR="82228" marT="0" marB="0"/>
                </a:tc>
                <a:tc>
                  <a:txBody>
                    <a:bodyPr/>
                    <a:lstStyle/>
                    <a:p>
                      <a:r>
                        <a:rPr lang="en-US" sz="2100">
                          <a:effectLst/>
                        </a:rPr>
                        <a:t>91</a:t>
                      </a:r>
                    </a:p>
                  </a:txBody>
                  <a:tcPr marL="82228" marR="82228" marT="0" marB="0"/>
                </a:tc>
                <a:tc>
                  <a:txBody>
                    <a:bodyPr/>
                    <a:lstStyle/>
                    <a:p>
                      <a:r>
                        <a:rPr lang="en-US" sz="2100">
                          <a:effectLst/>
                        </a:rPr>
                        <a:t>85</a:t>
                      </a:r>
                    </a:p>
                  </a:txBody>
                  <a:tcPr marL="82228" marR="82228" marT="0" marB="0"/>
                </a:tc>
                <a:extLst>
                  <a:ext uri="{0D108BD9-81ED-4DB2-BD59-A6C34878D82A}">
                    <a16:rowId xmlns="" xmlns:a16="http://schemas.microsoft.com/office/drawing/2014/main" val="1579203436"/>
                  </a:ext>
                </a:extLst>
              </a:tr>
              <a:tr h="508090">
                <a:tc>
                  <a:txBody>
                    <a:bodyPr/>
                    <a:lstStyle/>
                    <a:p>
                      <a:r>
                        <a:rPr lang="en-US" sz="2100">
                          <a:effectLst/>
                        </a:rPr>
                        <a:t>Precision 1 (Fully paid) </a:t>
                      </a:r>
                    </a:p>
                  </a:txBody>
                  <a:tcPr marL="82228" marR="82228" marT="0" marB="0"/>
                </a:tc>
                <a:tc>
                  <a:txBody>
                    <a:bodyPr/>
                    <a:lstStyle/>
                    <a:p>
                      <a:r>
                        <a:rPr lang="en-US" sz="2100">
                          <a:effectLst/>
                        </a:rPr>
                        <a:t>93</a:t>
                      </a:r>
                    </a:p>
                  </a:txBody>
                  <a:tcPr marL="82228" marR="82228" marT="0" marB="0"/>
                </a:tc>
                <a:tc>
                  <a:txBody>
                    <a:bodyPr/>
                    <a:lstStyle/>
                    <a:p>
                      <a:r>
                        <a:rPr lang="en-US" sz="2100">
                          <a:effectLst/>
                        </a:rPr>
                        <a:t>95</a:t>
                      </a:r>
                    </a:p>
                  </a:txBody>
                  <a:tcPr marL="82228" marR="82228" marT="0" marB="0"/>
                </a:tc>
                <a:tc>
                  <a:txBody>
                    <a:bodyPr/>
                    <a:lstStyle/>
                    <a:p>
                      <a:r>
                        <a:rPr lang="en-US" sz="2100">
                          <a:effectLst/>
                        </a:rPr>
                        <a:t>94</a:t>
                      </a:r>
                    </a:p>
                  </a:txBody>
                  <a:tcPr marL="82228" marR="82228" marT="0" marB="0"/>
                </a:tc>
                <a:extLst>
                  <a:ext uri="{0D108BD9-81ED-4DB2-BD59-A6C34878D82A}">
                    <a16:rowId xmlns="" xmlns:a16="http://schemas.microsoft.com/office/drawing/2014/main" val="1209972129"/>
                  </a:ext>
                </a:extLst>
              </a:tr>
              <a:tr h="508090">
                <a:tc>
                  <a:txBody>
                    <a:bodyPr/>
                    <a:lstStyle/>
                    <a:p>
                      <a:r>
                        <a:rPr lang="en-US" sz="2100">
                          <a:effectLst/>
                        </a:rPr>
                        <a:t>Precision 0 (charged -off) </a:t>
                      </a:r>
                    </a:p>
                  </a:txBody>
                  <a:tcPr marL="82228" marR="82228" marT="0" marB="0"/>
                </a:tc>
                <a:tc>
                  <a:txBody>
                    <a:bodyPr/>
                    <a:lstStyle/>
                    <a:p>
                      <a:r>
                        <a:rPr lang="en-US" sz="2100">
                          <a:effectLst/>
                        </a:rPr>
                        <a:t>94</a:t>
                      </a:r>
                    </a:p>
                  </a:txBody>
                  <a:tcPr marL="82228" marR="82228" marT="0" marB="0"/>
                </a:tc>
                <a:tc>
                  <a:txBody>
                    <a:bodyPr/>
                    <a:lstStyle/>
                    <a:p>
                      <a:r>
                        <a:rPr lang="en-US" sz="2100">
                          <a:effectLst/>
                        </a:rPr>
                        <a:t>88</a:t>
                      </a:r>
                    </a:p>
                  </a:txBody>
                  <a:tcPr marL="82228" marR="82228" marT="0" marB="0"/>
                </a:tc>
                <a:tc>
                  <a:txBody>
                    <a:bodyPr/>
                    <a:lstStyle/>
                    <a:p>
                      <a:r>
                        <a:rPr lang="en-US" sz="2100">
                          <a:effectLst/>
                        </a:rPr>
                        <a:t>79</a:t>
                      </a:r>
                    </a:p>
                  </a:txBody>
                  <a:tcPr marL="82228" marR="82228" marT="0" marB="0"/>
                </a:tc>
                <a:extLst>
                  <a:ext uri="{0D108BD9-81ED-4DB2-BD59-A6C34878D82A}">
                    <a16:rowId xmlns="" xmlns:a16="http://schemas.microsoft.com/office/drawing/2014/main" val="3506510344"/>
                  </a:ext>
                </a:extLst>
              </a:tr>
              <a:tr h="508090">
                <a:tc>
                  <a:txBody>
                    <a:bodyPr/>
                    <a:lstStyle/>
                    <a:p>
                      <a:r>
                        <a:rPr lang="en-US" sz="2100">
                          <a:effectLst/>
                        </a:rPr>
                        <a:t>Recall 1 (Fully paid) </a:t>
                      </a:r>
                    </a:p>
                  </a:txBody>
                  <a:tcPr marL="82228" marR="82228" marT="0" marB="0"/>
                </a:tc>
                <a:tc>
                  <a:txBody>
                    <a:bodyPr/>
                    <a:lstStyle/>
                    <a:p>
                      <a:r>
                        <a:rPr lang="en-US" sz="2100">
                          <a:effectLst/>
                        </a:rPr>
                        <a:t>94</a:t>
                      </a:r>
                    </a:p>
                  </a:txBody>
                  <a:tcPr marL="82228" marR="82228" marT="0" marB="0"/>
                </a:tc>
                <a:tc>
                  <a:txBody>
                    <a:bodyPr/>
                    <a:lstStyle/>
                    <a:p>
                      <a:r>
                        <a:rPr lang="en-US" sz="2100">
                          <a:effectLst/>
                        </a:rPr>
                        <a:t>87</a:t>
                      </a:r>
                    </a:p>
                  </a:txBody>
                  <a:tcPr marL="82228" marR="82228" marT="0" marB="0"/>
                </a:tc>
                <a:tc>
                  <a:txBody>
                    <a:bodyPr/>
                    <a:lstStyle/>
                    <a:p>
                      <a:r>
                        <a:rPr lang="en-US" sz="2100">
                          <a:effectLst/>
                        </a:rPr>
                        <a:t>75</a:t>
                      </a:r>
                    </a:p>
                  </a:txBody>
                  <a:tcPr marL="82228" marR="82228" marT="0" marB="0"/>
                </a:tc>
                <a:extLst>
                  <a:ext uri="{0D108BD9-81ED-4DB2-BD59-A6C34878D82A}">
                    <a16:rowId xmlns="" xmlns:a16="http://schemas.microsoft.com/office/drawing/2014/main" val="628227386"/>
                  </a:ext>
                </a:extLst>
              </a:tr>
              <a:tr h="508090">
                <a:tc>
                  <a:txBody>
                    <a:bodyPr/>
                    <a:lstStyle/>
                    <a:p>
                      <a:r>
                        <a:rPr lang="en-US" sz="2100">
                          <a:effectLst/>
                        </a:rPr>
                        <a:t>Recall 0 (charged -off) </a:t>
                      </a:r>
                    </a:p>
                  </a:txBody>
                  <a:tcPr marL="82228" marR="82228" marT="0" marB="0"/>
                </a:tc>
                <a:tc>
                  <a:txBody>
                    <a:bodyPr/>
                    <a:lstStyle/>
                    <a:p>
                      <a:r>
                        <a:rPr lang="en-US" sz="2100">
                          <a:effectLst/>
                        </a:rPr>
                        <a:t>93</a:t>
                      </a:r>
                    </a:p>
                  </a:txBody>
                  <a:tcPr marL="82228" marR="82228" marT="0" marB="0"/>
                </a:tc>
                <a:tc>
                  <a:txBody>
                    <a:bodyPr/>
                    <a:lstStyle/>
                    <a:p>
                      <a:r>
                        <a:rPr lang="en-US" sz="2100">
                          <a:effectLst/>
                        </a:rPr>
                        <a:t>95</a:t>
                      </a:r>
                    </a:p>
                  </a:txBody>
                  <a:tcPr marL="82228" marR="82228" marT="0" marB="0"/>
                </a:tc>
                <a:tc>
                  <a:txBody>
                    <a:bodyPr/>
                    <a:lstStyle/>
                    <a:p>
                      <a:r>
                        <a:rPr lang="en-US" sz="2100">
                          <a:effectLst/>
                        </a:rPr>
                        <a:t>95</a:t>
                      </a:r>
                    </a:p>
                  </a:txBody>
                  <a:tcPr marL="82228" marR="82228" marT="0" marB="0"/>
                </a:tc>
                <a:extLst>
                  <a:ext uri="{0D108BD9-81ED-4DB2-BD59-A6C34878D82A}">
                    <a16:rowId xmlns="" xmlns:a16="http://schemas.microsoft.com/office/drawing/2014/main" val="361459240"/>
                  </a:ext>
                </a:extLst>
              </a:tr>
              <a:tr h="508090">
                <a:tc>
                  <a:txBody>
                    <a:bodyPr/>
                    <a:lstStyle/>
                    <a:p>
                      <a:r>
                        <a:rPr lang="en-US" sz="2100">
                          <a:effectLst/>
                        </a:rPr>
                        <a:t>F1- score 1 (Fully paid) </a:t>
                      </a:r>
                    </a:p>
                  </a:txBody>
                  <a:tcPr marL="82228" marR="82228" marT="0" marB="0"/>
                </a:tc>
                <a:tc>
                  <a:txBody>
                    <a:bodyPr/>
                    <a:lstStyle/>
                    <a:p>
                      <a:r>
                        <a:rPr lang="en-US" sz="2100">
                          <a:effectLst/>
                        </a:rPr>
                        <a:t>94</a:t>
                      </a:r>
                    </a:p>
                  </a:txBody>
                  <a:tcPr marL="82228" marR="82228" marT="0" marB="0"/>
                </a:tc>
                <a:tc>
                  <a:txBody>
                    <a:bodyPr/>
                    <a:lstStyle/>
                    <a:p>
                      <a:r>
                        <a:rPr lang="en-US" sz="2100">
                          <a:effectLst/>
                        </a:rPr>
                        <a:t>91</a:t>
                      </a:r>
                    </a:p>
                  </a:txBody>
                  <a:tcPr marL="82228" marR="82228" marT="0" marB="0"/>
                </a:tc>
                <a:tc>
                  <a:txBody>
                    <a:bodyPr/>
                    <a:lstStyle/>
                    <a:p>
                      <a:r>
                        <a:rPr lang="en-US" sz="2100">
                          <a:effectLst/>
                        </a:rPr>
                        <a:t>87</a:t>
                      </a:r>
                    </a:p>
                  </a:txBody>
                  <a:tcPr marL="82228" marR="82228" marT="0" marB="0"/>
                </a:tc>
                <a:extLst>
                  <a:ext uri="{0D108BD9-81ED-4DB2-BD59-A6C34878D82A}">
                    <a16:rowId xmlns="" xmlns:a16="http://schemas.microsoft.com/office/drawing/2014/main" val="3845107104"/>
                  </a:ext>
                </a:extLst>
              </a:tr>
              <a:tr h="508090">
                <a:tc>
                  <a:txBody>
                    <a:bodyPr/>
                    <a:lstStyle/>
                    <a:p>
                      <a:r>
                        <a:rPr lang="en-US" sz="2100">
                          <a:effectLst/>
                        </a:rPr>
                        <a:t>F1- score 0 (charged -off) </a:t>
                      </a:r>
                    </a:p>
                  </a:txBody>
                  <a:tcPr marL="82228" marR="82228" marT="0" marB="0"/>
                </a:tc>
                <a:tc>
                  <a:txBody>
                    <a:bodyPr/>
                    <a:lstStyle/>
                    <a:p>
                      <a:r>
                        <a:rPr lang="en-US" sz="2100">
                          <a:effectLst/>
                        </a:rPr>
                        <a:t>94</a:t>
                      </a:r>
                    </a:p>
                  </a:txBody>
                  <a:tcPr marL="82228" marR="82228" marT="0" marB="0"/>
                </a:tc>
                <a:tc>
                  <a:txBody>
                    <a:bodyPr/>
                    <a:lstStyle/>
                    <a:p>
                      <a:r>
                        <a:rPr lang="en-US" sz="2100">
                          <a:effectLst/>
                        </a:rPr>
                        <a:t>92</a:t>
                      </a:r>
                    </a:p>
                  </a:txBody>
                  <a:tcPr marL="82228" marR="82228" marT="0" marB="0"/>
                </a:tc>
                <a:tc>
                  <a:txBody>
                    <a:bodyPr/>
                    <a:lstStyle/>
                    <a:p>
                      <a:r>
                        <a:rPr lang="en-US" sz="2100">
                          <a:effectLst/>
                        </a:rPr>
                        <a:t>84</a:t>
                      </a:r>
                    </a:p>
                  </a:txBody>
                  <a:tcPr marL="82228" marR="82228" marT="0" marB="0"/>
                </a:tc>
                <a:extLst>
                  <a:ext uri="{0D108BD9-81ED-4DB2-BD59-A6C34878D82A}">
                    <a16:rowId xmlns="" xmlns:a16="http://schemas.microsoft.com/office/drawing/2014/main" val="3916379921"/>
                  </a:ext>
                </a:extLst>
              </a:tr>
            </a:tbl>
          </a:graphicData>
        </a:graphic>
      </p:graphicFrame>
    </p:spTree>
    <p:extLst>
      <p:ext uri="{BB962C8B-B14F-4D97-AF65-F5344CB8AC3E}">
        <p14:creationId xmlns="" xmlns:p14="http://schemas.microsoft.com/office/powerpoint/2010/main" val="791773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8">
            <a:extLst>
              <a:ext uri="{FF2B5EF4-FFF2-40B4-BE49-F238E27FC236}">
                <a16:creationId xmlns="" xmlns:a16="http://schemas.microsoft.com/office/drawing/2014/main" id="{2659FDB4-FCBE-4A89-B46D-43D4FA54464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 xmlns:a16="http://schemas.microsoft.com/office/drawing/2014/main" id="{CEB109E0-C367-696A-654F-0F5905E0248B}"/>
              </a:ext>
            </a:extLst>
          </p:cNvPr>
          <p:cNvSpPr>
            <a:spLocks noGrp="1"/>
          </p:cNvSpPr>
          <p:nvPr>
            <p:ph type="title"/>
          </p:nvPr>
        </p:nvSpPr>
        <p:spPr>
          <a:xfrm>
            <a:off x="479394" y="1070800"/>
            <a:ext cx="3939688" cy="5583126"/>
          </a:xfrm>
        </p:spPr>
        <p:txBody>
          <a:bodyPr>
            <a:normAutofit/>
          </a:bodyPr>
          <a:lstStyle/>
          <a:p>
            <a:pPr algn="r"/>
            <a:r>
              <a:rPr lang="en-US" sz="8000">
                <a:cs typeface="Calibri Light"/>
              </a:rPr>
              <a:t>Models used </a:t>
            </a:r>
          </a:p>
        </p:txBody>
      </p:sp>
      <p:cxnSp>
        <p:nvCxnSpPr>
          <p:cNvPr id="47" name="Straight Connector 10">
            <a:extLst>
              <a:ext uri="{FF2B5EF4-FFF2-40B4-BE49-F238E27FC236}">
                <a16:creationId xmlns="" xmlns:a16="http://schemas.microsoft.com/office/drawing/2014/main" id="{C8F51B3F-8331-4E4A-AE96-D47B1006EEAD}"/>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48" name="Content Placeholder 2">
            <a:extLst>
              <a:ext uri="{FF2B5EF4-FFF2-40B4-BE49-F238E27FC236}">
                <a16:creationId xmlns="" xmlns:a16="http://schemas.microsoft.com/office/drawing/2014/main" id="{4DCFA6D8-DE30-B0B0-59BA-FC2B30A08281}"/>
              </a:ext>
            </a:extLst>
          </p:cNvPr>
          <p:cNvGraphicFramePr>
            <a:graphicFrameLocks noGrp="1"/>
          </p:cNvGraphicFramePr>
          <p:nvPr>
            <p:ph idx="1"/>
            <p:extLst>
              <p:ext uri="{D42A27DB-BD31-4B8C-83A1-F6EECF244321}">
                <p14:modId xmlns="" xmlns:p14="http://schemas.microsoft.com/office/powerpoint/2010/main" val="2354623171"/>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25989154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0">
            <a:extLst>
              <a:ext uri="{FF2B5EF4-FFF2-40B4-BE49-F238E27FC236}">
                <a16:creationId xmlns="" xmlns:a16="http://schemas.microsoft.com/office/drawing/2014/main" id="{53B021B3-DE93-4AB7-8A18-CF5F1CED88B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09D48CF1-165E-2E6C-F2FD-0B6ECF8395B8}"/>
              </a:ext>
            </a:extLst>
          </p:cNvPr>
          <p:cNvSpPr>
            <a:spLocks noGrp="1"/>
          </p:cNvSpPr>
          <p:nvPr>
            <p:ph type="title"/>
          </p:nvPr>
        </p:nvSpPr>
        <p:spPr>
          <a:xfrm>
            <a:off x="841248" y="256032"/>
            <a:ext cx="10506456" cy="1014984"/>
          </a:xfrm>
        </p:spPr>
        <p:txBody>
          <a:bodyPr anchor="b">
            <a:normAutofit/>
          </a:bodyPr>
          <a:lstStyle/>
          <a:p>
            <a:r>
              <a:rPr lang="en-US">
                <a:cs typeface="Calibri Light"/>
              </a:rPr>
              <a:t>Confusion matrix  of top three models</a:t>
            </a:r>
            <a:endParaRPr lang="en-US"/>
          </a:p>
        </p:txBody>
      </p:sp>
      <p:sp>
        <p:nvSpPr>
          <p:cNvPr id="20" name="Rectangle 12">
            <a:extLst>
              <a:ext uri="{FF2B5EF4-FFF2-40B4-BE49-F238E27FC236}">
                <a16:creationId xmlns="" xmlns:a16="http://schemas.microsoft.com/office/drawing/2014/main" id="{52D502E5-F6B4-4D58-B4AE-FC466FF15EE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14">
            <a:extLst>
              <a:ext uri="{FF2B5EF4-FFF2-40B4-BE49-F238E27FC236}">
                <a16:creationId xmlns="" xmlns:a16="http://schemas.microsoft.com/office/drawing/2014/main" id="{9DECDBF4-02B6-4BB4-B65B-B8107AD6A9E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TextBox 5">
            <a:extLst>
              <a:ext uri="{FF2B5EF4-FFF2-40B4-BE49-F238E27FC236}">
                <a16:creationId xmlns="" xmlns:a16="http://schemas.microsoft.com/office/drawing/2014/main" id="{BBCC0616-FACD-A210-6788-C38376E01490}"/>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graphicFrame>
        <p:nvGraphicFramePr>
          <p:cNvPr id="5" name="Content Placeholder 4">
            <a:extLst>
              <a:ext uri="{FF2B5EF4-FFF2-40B4-BE49-F238E27FC236}">
                <a16:creationId xmlns="" xmlns:a16="http://schemas.microsoft.com/office/drawing/2014/main" id="{1E0F329C-AF5F-DF6B-8346-2C0CE9E0AD74}"/>
              </a:ext>
            </a:extLst>
          </p:cNvPr>
          <p:cNvGraphicFramePr>
            <a:graphicFrameLocks noGrp="1"/>
          </p:cNvGraphicFramePr>
          <p:nvPr>
            <p:ph idx="1"/>
            <p:extLst>
              <p:ext uri="{D42A27DB-BD31-4B8C-83A1-F6EECF244321}">
                <p14:modId xmlns="" xmlns:p14="http://schemas.microsoft.com/office/powerpoint/2010/main" val="1460727979"/>
              </p:ext>
            </p:extLst>
          </p:nvPr>
        </p:nvGraphicFramePr>
        <p:xfrm>
          <a:off x="438410" y="2098109"/>
          <a:ext cx="11539506" cy="4081710"/>
        </p:xfrm>
        <a:graphic>
          <a:graphicData uri="http://schemas.openxmlformats.org/drawingml/2006/table">
            <a:tbl>
              <a:tblPr firstRow="1" firstCol="1" bandRow="1">
                <a:tableStyleId>{5C22544A-7EE6-4342-B048-85BDC9FD1C3A}</a:tableStyleId>
              </a:tblPr>
              <a:tblGrid>
                <a:gridCol w="4697395">
                  <a:extLst>
                    <a:ext uri="{9D8B030D-6E8A-4147-A177-3AD203B41FA5}">
                      <a16:colId xmlns="" xmlns:a16="http://schemas.microsoft.com/office/drawing/2014/main" val="726496995"/>
                    </a:ext>
                  </a:extLst>
                </a:gridCol>
                <a:gridCol w="1783378">
                  <a:extLst>
                    <a:ext uri="{9D8B030D-6E8A-4147-A177-3AD203B41FA5}">
                      <a16:colId xmlns="" xmlns:a16="http://schemas.microsoft.com/office/drawing/2014/main" val="3014076814"/>
                    </a:ext>
                  </a:extLst>
                </a:gridCol>
                <a:gridCol w="1783378">
                  <a:extLst>
                    <a:ext uri="{9D8B030D-6E8A-4147-A177-3AD203B41FA5}">
                      <a16:colId xmlns="" xmlns:a16="http://schemas.microsoft.com/office/drawing/2014/main" val="1065920534"/>
                    </a:ext>
                  </a:extLst>
                </a:gridCol>
                <a:gridCol w="1491977">
                  <a:extLst>
                    <a:ext uri="{9D8B030D-6E8A-4147-A177-3AD203B41FA5}">
                      <a16:colId xmlns="" xmlns:a16="http://schemas.microsoft.com/office/drawing/2014/main" val="322790528"/>
                    </a:ext>
                  </a:extLst>
                </a:gridCol>
                <a:gridCol w="1783378">
                  <a:extLst>
                    <a:ext uri="{9D8B030D-6E8A-4147-A177-3AD203B41FA5}">
                      <a16:colId xmlns="" xmlns:a16="http://schemas.microsoft.com/office/drawing/2014/main" val="474591985"/>
                    </a:ext>
                  </a:extLst>
                </a:gridCol>
              </a:tblGrid>
              <a:tr h="834550">
                <a:tc>
                  <a:txBody>
                    <a:bodyPr/>
                    <a:lstStyle/>
                    <a:p>
                      <a:endParaRPr lang="en-US" sz="3300">
                        <a:effectLst/>
                      </a:endParaRPr>
                    </a:p>
                  </a:txBody>
                  <a:tcPr marL="125730" marR="125730" marT="0" marB="0"/>
                </a:tc>
                <a:tc>
                  <a:txBody>
                    <a:bodyPr/>
                    <a:lstStyle/>
                    <a:p>
                      <a:r>
                        <a:rPr lang="en-US" sz="3300" dirty="0">
                          <a:effectLst/>
                        </a:rPr>
                        <a:t>TP</a:t>
                      </a:r>
                    </a:p>
                  </a:txBody>
                  <a:tcPr marL="125730" marR="125730" marT="0" marB="0"/>
                </a:tc>
                <a:tc>
                  <a:txBody>
                    <a:bodyPr/>
                    <a:lstStyle/>
                    <a:p>
                      <a:r>
                        <a:rPr lang="en-US" sz="3300" dirty="0">
                          <a:effectLst/>
                        </a:rPr>
                        <a:t>TN</a:t>
                      </a:r>
                    </a:p>
                  </a:txBody>
                  <a:tcPr marL="125730" marR="125730" marT="0" marB="0"/>
                </a:tc>
                <a:tc>
                  <a:txBody>
                    <a:bodyPr/>
                    <a:lstStyle/>
                    <a:p>
                      <a:r>
                        <a:rPr lang="en-US" sz="3300" dirty="0">
                          <a:effectLst/>
                        </a:rPr>
                        <a:t>FP</a:t>
                      </a:r>
                    </a:p>
                  </a:txBody>
                  <a:tcPr marL="125730" marR="125730" marT="0" marB="0"/>
                </a:tc>
                <a:tc>
                  <a:txBody>
                    <a:bodyPr/>
                    <a:lstStyle/>
                    <a:p>
                      <a:r>
                        <a:rPr lang="en-US" sz="3300" dirty="0">
                          <a:effectLst/>
                        </a:rPr>
                        <a:t>FN</a:t>
                      </a:r>
                    </a:p>
                  </a:txBody>
                  <a:tcPr marL="125730" marR="125730" marT="0" marB="0"/>
                </a:tc>
                <a:extLst>
                  <a:ext uri="{0D108BD9-81ED-4DB2-BD59-A6C34878D82A}">
                    <a16:rowId xmlns="" xmlns:a16="http://schemas.microsoft.com/office/drawing/2014/main" val="3287126384"/>
                  </a:ext>
                </a:extLst>
              </a:tr>
              <a:tr h="1578060">
                <a:tc>
                  <a:txBody>
                    <a:bodyPr/>
                    <a:lstStyle/>
                    <a:p>
                      <a:r>
                        <a:rPr lang="en-US" sz="3300" dirty="0">
                          <a:effectLst/>
                        </a:rPr>
                        <a:t>Gradient Boosted Decision Tree</a:t>
                      </a:r>
                    </a:p>
                  </a:txBody>
                  <a:tcPr marL="125730" marR="125730" marT="0" marB="0"/>
                </a:tc>
                <a:tc>
                  <a:txBody>
                    <a:bodyPr/>
                    <a:lstStyle/>
                    <a:p>
                      <a:r>
                        <a:rPr lang="en-US" sz="3300" dirty="0">
                          <a:effectLst/>
                        </a:rPr>
                        <a:t>3766</a:t>
                      </a:r>
                    </a:p>
                  </a:txBody>
                  <a:tcPr marL="125730" marR="125730" marT="0" marB="0"/>
                </a:tc>
                <a:tc>
                  <a:txBody>
                    <a:bodyPr/>
                    <a:lstStyle/>
                    <a:p>
                      <a:r>
                        <a:rPr lang="en-US" sz="3300" dirty="0">
                          <a:effectLst/>
                        </a:rPr>
                        <a:t>3787</a:t>
                      </a:r>
                    </a:p>
                  </a:txBody>
                  <a:tcPr marL="125730" marR="125730" marT="0" marB="0"/>
                </a:tc>
                <a:tc>
                  <a:txBody>
                    <a:bodyPr/>
                    <a:lstStyle/>
                    <a:p>
                      <a:r>
                        <a:rPr lang="en-US" sz="3300" dirty="0">
                          <a:effectLst/>
                        </a:rPr>
                        <a:t>266</a:t>
                      </a:r>
                    </a:p>
                  </a:txBody>
                  <a:tcPr marL="125730" marR="125730" marT="0" marB="0"/>
                </a:tc>
                <a:tc>
                  <a:txBody>
                    <a:bodyPr/>
                    <a:lstStyle/>
                    <a:p>
                      <a:r>
                        <a:rPr lang="en-US" sz="3300" dirty="0">
                          <a:effectLst/>
                        </a:rPr>
                        <a:t>258</a:t>
                      </a:r>
                    </a:p>
                  </a:txBody>
                  <a:tcPr marL="125730" marR="125730" marT="0" marB="0"/>
                </a:tc>
                <a:extLst>
                  <a:ext uri="{0D108BD9-81ED-4DB2-BD59-A6C34878D82A}">
                    <a16:rowId xmlns="" xmlns:a16="http://schemas.microsoft.com/office/drawing/2014/main" val="284224574"/>
                  </a:ext>
                </a:extLst>
              </a:tr>
              <a:tr h="834550">
                <a:tc>
                  <a:txBody>
                    <a:bodyPr/>
                    <a:lstStyle/>
                    <a:p>
                      <a:r>
                        <a:rPr lang="en-US" sz="3300" dirty="0">
                          <a:effectLst/>
                        </a:rPr>
                        <a:t>Random Forest</a:t>
                      </a:r>
                    </a:p>
                  </a:txBody>
                  <a:tcPr marL="125730" marR="125730" marT="0" marB="0"/>
                </a:tc>
                <a:tc>
                  <a:txBody>
                    <a:bodyPr/>
                    <a:lstStyle/>
                    <a:p>
                      <a:r>
                        <a:rPr lang="en-US" sz="3300" dirty="0">
                          <a:effectLst/>
                        </a:rPr>
                        <a:t>3512</a:t>
                      </a:r>
                    </a:p>
                  </a:txBody>
                  <a:tcPr marL="125730" marR="125730" marT="0" marB="0"/>
                </a:tc>
                <a:tc>
                  <a:txBody>
                    <a:bodyPr/>
                    <a:lstStyle/>
                    <a:p>
                      <a:r>
                        <a:rPr lang="en-US" sz="3300" dirty="0">
                          <a:effectLst/>
                        </a:rPr>
                        <a:t>3854</a:t>
                      </a:r>
                    </a:p>
                  </a:txBody>
                  <a:tcPr marL="125730" marR="125730" marT="0" marB="0"/>
                </a:tc>
                <a:tc>
                  <a:txBody>
                    <a:bodyPr/>
                    <a:lstStyle/>
                    <a:p>
                      <a:r>
                        <a:rPr lang="en-US" sz="3300" dirty="0">
                          <a:effectLst/>
                        </a:rPr>
                        <a:t>199</a:t>
                      </a:r>
                    </a:p>
                  </a:txBody>
                  <a:tcPr marL="125730" marR="125730" marT="0" marB="0"/>
                </a:tc>
                <a:tc>
                  <a:txBody>
                    <a:bodyPr/>
                    <a:lstStyle/>
                    <a:p>
                      <a:r>
                        <a:rPr lang="en-US" sz="3300" dirty="0">
                          <a:effectLst/>
                        </a:rPr>
                        <a:t>512</a:t>
                      </a:r>
                    </a:p>
                  </a:txBody>
                  <a:tcPr marL="125730" marR="125730" marT="0" marB="0"/>
                </a:tc>
                <a:extLst>
                  <a:ext uri="{0D108BD9-81ED-4DB2-BD59-A6C34878D82A}">
                    <a16:rowId xmlns="" xmlns:a16="http://schemas.microsoft.com/office/drawing/2014/main" val="3504768400"/>
                  </a:ext>
                </a:extLst>
              </a:tr>
              <a:tr h="834550">
                <a:tc>
                  <a:txBody>
                    <a:bodyPr/>
                    <a:lstStyle/>
                    <a:p>
                      <a:r>
                        <a:rPr lang="en-US" sz="3300" dirty="0">
                          <a:effectLst/>
                        </a:rPr>
                        <a:t>Decision Tree</a:t>
                      </a:r>
                    </a:p>
                  </a:txBody>
                  <a:tcPr marL="125730" marR="125730" marT="0" marB="0"/>
                </a:tc>
                <a:tc>
                  <a:txBody>
                    <a:bodyPr/>
                    <a:lstStyle/>
                    <a:p>
                      <a:r>
                        <a:rPr lang="en-US" sz="3300" dirty="0">
                          <a:effectLst/>
                        </a:rPr>
                        <a:t>3020</a:t>
                      </a:r>
                    </a:p>
                  </a:txBody>
                  <a:tcPr marL="125730" marR="125730" marT="0" marB="0"/>
                </a:tc>
                <a:tc>
                  <a:txBody>
                    <a:bodyPr/>
                    <a:lstStyle/>
                    <a:p>
                      <a:r>
                        <a:rPr lang="en-US" sz="3300" dirty="0">
                          <a:effectLst/>
                        </a:rPr>
                        <a:t>3867</a:t>
                      </a:r>
                    </a:p>
                  </a:txBody>
                  <a:tcPr marL="125730" marR="125730" marT="0" marB="0"/>
                </a:tc>
                <a:tc>
                  <a:txBody>
                    <a:bodyPr/>
                    <a:lstStyle/>
                    <a:p>
                      <a:r>
                        <a:rPr lang="en-US" sz="3300" dirty="0">
                          <a:effectLst/>
                        </a:rPr>
                        <a:t>186</a:t>
                      </a:r>
                    </a:p>
                  </a:txBody>
                  <a:tcPr marL="125730" marR="125730" marT="0" marB="0"/>
                </a:tc>
                <a:tc>
                  <a:txBody>
                    <a:bodyPr/>
                    <a:lstStyle/>
                    <a:p>
                      <a:r>
                        <a:rPr lang="en-US" sz="3300" dirty="0">
                          <a:effectLst/>
                        </a:rPr>
                        <a:t>1001</a:t>
                      </a:r>
                    </a:p>
                  </a:txBody>
                  <a:tcPr marL="125730" marR="125730" marT="0" marB="0"/>
                </a:tc>
                <a:extLst>
                  <a:ext uri="{0D108BD9-81ED-4DB2-BD59-A6C34878D82A}">
                    <a16:rowId xmlns="" xmlns:a16="http://schemas.microsoft.com/office/drawing/2014/main" val="4265962684"/>
                  </a:ext>
                </a:extLst>
              </a:tr>
            </a:tbl>
          </a:graphicData>
        </a:graphic>
      </p:graphicFrame>
    </p:spTree>
    <p:extLst>
      <p:ext uri="{BB962C8B-B14F-4D97-AF65-F5344CB8AC3E}">
        <p14:creationId xmlns="" xmlns:p14="http://schemas.microsoft.com/office/powerpoint/2010/main" val="21238092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1693653-7E10-72CF-EE73-3837060D8DAA}"/>
              </a:ext>
            </a:extLst>
          </p:cNvPr>
          <p:cNvSpPr>
            <a:spLocks noGrp="1"/>
          </p:cNvSpPr>
          <p:nvPr>
            <p:ph type="title"/>
          </p:nvPr>
        </p:nvSpPr>
        <p:spPr>
          <a:xfrm>
            <a:off x="838200" y="-1030"/>
            <a:ext cx="11069781" cy="1038575"/>
          </a:xfrm>
        </p:spPr>
        <p:txBody>
          <a:bodyPr>
            <a:normAutofit fontScale="90000"/>
          </a:bodyPr>
          <a:lstStyle/>
          <a:p>
            <a:r>
              <a:rPr lang="en-US" sz="4000" b="1">
                <a:ea typeface="+mj-lt"/>
                <a:cs typeface="+mj-lt"/>
              </a:rPr>
              <a:t/>
            </a:r>
            <a:br>
              <a:rPr lang="en-US" sz="4000" b="1">
                <a:ea typeface="+mj-lt"/>
                <a:cs typeface="+mj-lt"/>
              </a:rPr>
            </a:br>
            <a:r>
              <a:rPr lang="en-US" sz="3200">
                <a:ea typeface="+mj-lt"/>
                <a:cs typeface="+mj-lt"/>
              </a:rPr>
              <a:t>Home ownership  status of customers on loan</a:t>
            </a:r>
            <a:endParaRPr lang="en-US" sz="3200">
              <a:cs typeface="Calibri Light"/>
            </a:endParaRPr>
          </a:p>
          <a:p>
            <a:endParaRPr lang="en-US">
              <a:cs typeface="Calibri Light"/>
            </a:endParaRPr>
          </a:p>
        </p:txBody>
      </p:sp>
      <p:pic>
        <p:nvPicPr>
          <p:cNvPr id="4" name="Picture 4" descr="Chart, bar chart&#10;&#10;Description automatically generated">
            <a:extLst>
              <a:ext uri="{FF2B5EF4-FFF2-40B4-BE49-F238E27FC236}">
                <a16:creationId xmlns="" xmlns:a16="http://schemas.microsoft.com/office/drawing/2014/main" id="{46B71822-B92F-51CF-1BF9-B70199CB950F}"/>
              </a:ext>
            </a:extLst>
          </p:cNvPr>
          <p:cNvPicPr>
            <a:picLocks noGrp="1" noChangeAspect="1"/>
          </p:cNvPicPr>
          <p:nvPr>
            <p:ph idx="1"/>
          </p:nvPr>
        </p:nvPicPr>
        <p:blipFill>
          <a:blip r:embed="rId2" cstate="print"/>
          <a:stretch>
            <a:fillRect/>
          </a:stretch>
        </p:blipFill>
        <p:spPr>
          <a:xfrm>
            <a:off x="333376" y="1032310"/>
            <a:ext cx="11713138" cy="5739639"/>
          </a:xfrm>
        </p:spPr>
      </p:pic>
    </p:spTree>
    <p:extLst>
      <p:ext uri="{BB962C8B-B14F-4D97-AF65-F5344CB8AC3E}">
        <p14:creationId xmlns="" xmlns:p14="http://schemas.microsoft.com/office/powerpoint/2010/main" val="24422003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CE6655A-C9DB-39FF-5E4A-5B764F966E05}"/>
              </a:ext>
            </a:extLst>
          </p:cNvPr>
          <p:cNvSpPr>
            <a:spLocks noGrp="1"/>
          </p:cNvSpPr>
          <p:nvPr>
            <p:ph type="title"/>
          </p:nvPr>
        </p:nvSpPr>
        <p:spPr/>
        <p:txBody>
          <a:bodyPr/>
          <a:lstStyle/>
          <a:p>
            <a:r>
              <a:rPr lang="en-US">
                <a:ea typeface="+mj-lt"/>
                <a:cs typeface="+mj-lt"/>
              </a:rPr>
              <a:t>Customers loan profile based on the term</a:t>
            </a:r>
            <a:endParaRPr lang="en-US"/>
          </a:p>
        </p:txBody>
      </p:sp>
      <p:pic>
        <p:nvPicPr>
          <p:cNvPr id="4" name="Picture 4" descr="Chart, bar chart, treemap chart&#10;&#10;Description automatically generated">
            <a:extLst>
              <a:ext uri="{FF2B5EF4-FFF2-40B4-BE49-F238E27FC236}">
                <a16:creationId xmlns="" xmlns:a16="http://schemas.microsoft.com/office/drawing/2014/main" id="{52034B53-770F-9FBE-331B-AD177CD4B1F5}"/>
              </a:ext>
            </a:extLst>
          </p:cNvPr>
          <p:cNvPicPr>
            <a:picLocks noGrp="1" noChangeAspect="1"/>
          </p:cNvPicPr>
          <p:nvPr>
            <p:ph idx="1"/>
          </p:nvPr>
        </p:nvPicPr>
        <p:blipFill>
          <a:blip r:embed="rId2" cstate="print"/>
          <a:stretch>
            <a:fillRect/>
          </a:stretch>
        </p:blipFill>
        <p:spPr>
          <a:xfrm>
            <a:off x="876157" y="1585543"/>
            <a:ext cx="10658890" cy="4852379"/>
          </a:xfrm>
        </p:spPr>
      </p:pic>
    </p:spTree>
    <p:extLst>
      <p:ext uri="{BB962C8B-B14F-4D97-AF65-F5344CB8AC3E}">
        <p14:creationId xmlns="" xmlns:p14="http://schemas.microsoft.com/office/powerpoint/2010/main" val="11973053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41F912E-B4A3-2D4F-D2A3-2BAA7764DE14}"/>
              </a:ext>
            </a:extLst>
          </p:cNvPr>
          <p:cNvSpPr>
            <a:spLocks noGrp="1"/>
          </p:cNvSpPr>
          <p:nvPr>
            <p:ph type="title"/>
          </p:nvPr>
        </p:nvSpPr>
        <p:spPr>
          <a:xfrm>
            <a:off x="838200" y="365125"/>
            <a:ext cx="10515600" cy="396550"/>
          </a:xfrm>
        </p:spPr>
        <p:txBody>
          <a:bodyPr>
            <a:normAutofit fontScale="90000"/>
          </a:bodyPr>
          <a:lstStyle/>
          <a:p>
            <a:endParaRPr lang="en-US"/>
          </a:p>
        </p:txBody>
      </p:sp>
      <p:pic>
        <p:nvPicPr>
          <p:cNvPr id="4" name="Picture 4" descr="Chart, bar chart&#10;&#10;Description automatically generated">
            <a:extLst>
              <a:ext uri="{FF2B5EF4-FFF2-40B4-BE49-F238E27FC236}">
                <a16:creationId xmlns="" xmlns:a16="http://schemas.microsoft.com/office/drawing/2014/main" id="{EE849CC2-0A88-418E-A01F-FA141F89DE46}"/>
              </a:ext>
            </a:extLst>
          </p:cNvPr>
          <p:cNvPicPr>
            <a:picLocks noGrp="1" noChangeAspect="1"/>
          </p:cNvPicPr>
          <p:nvPr>
            <p:ph idx="1"/>
          </p:nvPr>
        </p:nvPicPr>
        <p:blipFill>
          <a:blip r:embed="rId2" cstate="print"/>
          <a:stretch>
            <a:fillRect/>
          </a:stretch>
        </p:blipFill>
        <p:spPr>
          <a:xfrm>
            <a:off x="272703" y="970191"/>
            <a:ext cx="11249937" cy="5519410"/>
          </a:xfrm>
        </p:spPr>
      </p:pic>
    </p:spTree>
    <p:extLst>
      <p:ext uri="{BB962C8B-B14F-4D97-AF65-F5344CB8AC3E}">
        <p14:creationId xmlns="" xmlns:p14="http://schemas.microsoft.com/office/powerpoint/2010/main" val="26202873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5E77BB1-5074-6690-9DFD-A4623021470A}"/>
              </a:ext>
            </a:extLst>
          </p:cNvPr>
          <p:cNvSpPr>
            <a:spLocks noGrp="1"/>
          </p:cNvSpPr>
          <p:nvPr>
            <p:ph type="title"/>
          </p:nvPr>
        </p:nvSpPr>
        <p:spPr>
          <a:xfrm>
            <a:off x="838200" y="365125"/>
            <a:ext cx="10515600" cy="406988"/>
          </a:xfrm>
        </p:spPr>
        <p:txBody>
          <a:bodyPr>
            <a:normAutofit fontScale="90000"/>
          </a:bodyPr>
          <a:lstStyle/>
          <a:p>
            <a:endParaRPr lang="en-US"/>
          </a:p>
        </p:txBody>
      </p:sp>
      <p:pic>
        <p:nvPicPr>
          <p:cNvPr id="4" name="Picture 4" descr="Chart, bar chart&#10;&#10;Description automatically generated">
            <a:extLst>
              <a:ext uri="{FF2B5EF4-FFF2-40B4-BE49-F238E27FC236}">
                <a16:creationId xmlns="" xmlns:a16="http://schemas.microsoft.com/office/drawing/2014/main" id="{D7ECA2F7-0CCC-87EC-A740-495E338C7212}"/>
              </a:ext>
            </a:extLst>
          </p:cNvPr>
          <p:cNvPicPr>
            <a:picLocks noGrp="1" noChangeAspect="1"/>
          </p:cNvPicPr>
          <p:nvPr>
            <p:ph idx="1"/>
          </p:nvPr>
        </p:nvPicPr>
        <p:blipFill>
          <a:blip r:embed="rId2" cstate="print"/>
          <a:stretch>
            <a:fillRect/>
          </a:stretch>
        </p:blipFill>
        <p:spPr>
          <a:xfrm>
            <a:off x="450155" y="963406"/>
            <a:ext cx="11239499" cy="5585172"/>
          </a:xfrm>
        </p:spPr>
      </p:pic>
    </p:spTree>
    <p:extLst>
      <p:ext uri="{BB962C8B-B14F-4D97-AF65-F5344CB8AC3E}">
        <p14:creationId xmlns="" xmlns:p14="http://schemas.microsoft.com/office/powerpoint/2010/main" val="1818518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3D2EDB4-7923-1037-031F-C3240478B544}"/>
              </a:ext>
            </a:extLst>
          </p:cNvPr>
          <p:cNvSpPr>
            <a:spLocks noGrp="1"/>
          </p:cNvSpPr>
          <p:nvPr>
            <p:ph type="title"/>
          </p:nvPr>
        </p:nvSpPr>
        <p:spPr/>
        <p:txBody>
          <a:bodyPr/>
          <a:lstStyle/>
          <a:p>
            <a:endParaRPr lang="en-US"/>
          </a:p>
        </p:txBody>
      </p:sp>
      <p:pic>
        <p:nvPicPr>
          <p:cNvPr id="4" name="Picture 4" descr="Chart, treemap chart&#10;&#10;Description automatically generated">
            <a:extLst>
              <a:ext uri="{FF2B5EF4-FFF2-40B4-BE49-F238E27FC236}">
                <a16:creationId xmlns="" xmlns:a16="http://schemas.microsoft.com/office/drawing/2014/main" id="{044417E8-E65F-6AEB-4EAE-7337C27AE1B7}"/>
              </a:ext>
            </a:extLst>
          </p:cNvPr>
          <p:cNvPicPr>
            <a:picLocks noGrp="1" noChangeAspect="1"/>
          </p:cNvPicPr>
          <p:nvPr>
            <p:ph idx="1"/>
          </p:nvPr>
        </p:nvPicPr>
        <p:blipFill>
          <a:blip r:embed="rId2" cstate="print"/>
          <a:stretch>
            <a:fillRect/>
          </a:stretch>
        </p:blipFill>
        <p:spPr>
          <a:xfrm>
            <a:off x="289209" y="1825625"/>
            <a:ext cx="11383939" cy="4800187"/>
          </a:xfrm>
        </p:spPr>
      </p:pic>
    </p:spTree>
    <p:extLst>
      <p:ext uri="{BB962C8B-B14F-4D97-AF65-F5344CB8AC3E}">
        <p14:creationId xmlns="" xmlns:p14="http://schemas.microsoft.com/office/powerpoint/2010/main" val="36496309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54779A-BC8D-FE27-08CC-81E8067CDCF0}"/>
              </a:ext>
            </a:extLst>
          </p:cNvPr>
          <p:cNvSpPr>
            <a:spLocks noGrp="1"/>
          </p:cNvSpPr>
          <p:nvPr>
            <p:ph type="title"/>
          </p:nvPr>
        </p:nvSpPr>
        <p:spPr/>
        <p:txBody>
          <a:bodyPr/>
          <a:lstStyle/>
          <a:p>
            <a:endParaRPr lang="en-US"/>
          </a:p>
        </p:txBody>
      </p:sp>
      <p:pic>
        <p:nvPicPr>
          <p:cNvPr id="4" name="Picture 4" descr="Chart, treemap chart&#10;&#10;Description automatically generated">
            <a:extLst>
              <a:ext uri="{FF2B5EF4-FFF2-40B4-BE49-F238E27FC236}">
                <a16:creationId xmlns="" xmlns:a16="http://schemas.microsoft.com/office/drawing/2014/main" id="{DF4D5768-26C4-AB71-AAD5-2782B2A1A901}"/>
              </a:ext>
            </a:extLst>
          </p:cNvPr>
          <p:cNvPicPr>
            <a:picLocks noGrp="1" noChangeAspect="1"/>
          </p:cNvPicPr>
          <p:nvPr>
            <p:ph idx="1"/>
          </p:nvPr>
        </p:nvPicPr>
        <p:blipFill>
          <a:blip r:embed="rId2" cstate="print"/>
          <a:stretch>
            <a:fillRect/>
          </a:stretch>
        </p:blipFill>
        <p:spPr>
          <a:xfrm>
            <a:off x="389068" y="1825625"/>
            <a:ext cx="10965013" cy="4549666"/>
          </a:xfrm>
        </p:spPr>
      </p:pic>
    </p:spTree>
    <p:extLst>
      <p:ext uri="{BB962C8B-B14F-4D97-AF65-F5344CB8AC3E}">
        <p14:creationId xmlns="" xmlns:p14="http://schemas.microsoft.com/office/powerpoint/2010/main" val="16347732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9A709C7-64D4-09B1-FAC6-D40CD4B32C1F}"/>
              </a:ext>
            </a:extLst>
          </p:cNvPr>
          <p:cNvSpPr>
            <a:spLocks noGrp="1"/>
          </p:cNvSpPr>
          <p:nvPr>
            <p:ph type="title"/>
          </p:nvPr>
        </p:nvSpPr>
        <p:spPr/>
        <p:txBody>
          <a:bodyPr/>
          <a:lstStyle/>
          <a:p>
            <a:endParaRPr lang="en-US"/>
          </a:p>
        </p:txBody>
      </p:sp>
      <p:pic>
        <p:nvPicPr>
          <p:cNvPr id="4" name="Picture 4" descr="Chart, treemap chart&#10;&#10;Description automatically generated">
            <a:extLst>
              <a:ext uri="{FF2B5EF4-FFF2-40B4-BE49-F238E27FC236}">
                <a16:creationId xmlns="" xmlns:a16="http://schemas.microsoft.com/office/drawing/2014/main" id="{5245785B-99A1-6D07-0BE0-3D4057421160}"/>
              </a:ext>
            </a:extLst>
          </p:cNvPr>
          <p:cNvPicPr>
            <a:picLocks noGrp="1" noChangeAspect="1"/>
          </p:cNvPicPr>
          <p:nvPr>
            <p:ph idx="1"/>
          </p:nvPr>
        </p:nvPicPr>
        <p:blipFill>
          <a:blip r:embed="rId2" cstate="print"/>
          <a:stretch>
            <a:fillRect/>
          </a:stretch>
        </p:blipFill>
        <p:spPr>
          <a:xfrm>
            <a:off x="1557631" y="1825625"/>
            <a:ext cx="9076738" cy="4351338"/>
          </a:xfrm>
        </p:spPr>
      </p:pic>
    </p:spTree>
    <p:extLst>
      <p:ext uri="{BB962C8B-B14F-4D97-AF65-F5344CB8AC3E}">
        <p14:creationId xmlns="" xmlns:p14="http://schemas.microsoft.com/office/powerpoint/2010/main" val="42603882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A8384FB5-9ADC-4DDC-881B-597D56F5B15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1199E1B1-A8C0-4FE8-A5A8-1CB41D69F8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84A8DE83-DE75-4B41-9DB4-A7EC0B0DEC0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A7009A0A-BEF5-4EAC-AF15-E4F9F002E2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F11DADC2-9955-8CC6-0773-F3B9FBAF25F0}"/>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Balancing the class of loan status before developing the model</a:t>
            </a:r>
          </a:p>
        </p:txBody>
      </p:sp>
      <p:pic>
        <p:nvPicPr>
          <p:cNvPr id="4" name="Picture 4" descr="Chart, bar chart, treemap chart&#10;&#10;Description automatically generated">
            <a:extLst>
              <a:ext uri="{FF2B5EF4-FFF2-40B4-BE49-F238E27FC236}">
                <a16:creationId xmlns="" xmlns:a16="http://schemas.microsoft.com/office/drawing/2014/main" id="{4A2A9091-3160-867C-CC18-550142B95897}"/>
              </a:ext>
            </a:extLst>
          </p:cNvPr>
          <p:cNvPicPr>
            <a:picLocks noGrp="1" noChangeAspect="1"/>
          </p:cNvPicPr>
          <p:nvPr>
            <p:ph idx="1"/>
          </p:nvPr>
        </p:nvPicPr>
        <p:blipFill>
          <a:blip r:embed="rId2" cstate="print"/>
          <a:stretch>
            <a:fillRect/>
          </a:stretch>
        </p:blipFill>
        <p:spPr>
          <a:xfrm>
            <a:off x="1794395" y="1966293"/>
            <a:ext cx="8603209" cy="4452160"/>
          </a:xfrm>
          <a:prstGeom prst="rect">
            <a:avLst/>
          </a:prstGeom>
        </p:spPr>
      </p:pic>
    </p:spTree>
    <p:extLst>
      <p:ext uri="{BB962C8B-B14F-4D97-AF65-F5344CB8AC3E}">
        <p14:creationId xmlns="" xmlns:p14="http://schemas.microsoft.com/office/powerpoint/2010/main" val="113222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 xmlns:a16="http://schemas.microsoft.com/office/drawing/2014/main" id="{BACC6370-2D7E-4714-9D71-7542949D7D5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 xmlns:a16="http://schemas.microsoft.com/office/drawing/2014/main" id="{F68B3F68-107C-434F-AA38-110D5EA91B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 xmlns:a16="http://schemas.microsoft.com/office/drawing/2014/main" id="{AAD0DBB9-1A4B-4391-81D4-CB19F9AB918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 xmlns:a16="http://schemas.microsoft.com/office/drawing/2014/main" id="{063BBA22-50EA-4C4D-BE05-F1CE4E63AA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94CD0780-BEA4-D70E-F666-0584B4E78BED}"/>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cs typeface="Calibri Light"/>
              </a:rPr>
              <a:t>Metrics used for evaluating the models</a:t>
            </a:r>
            <a:endParaRPr lang="en-US" sz="4000">
              <a:solidFill>
                <a:srgbClr val="FFFFFF"/>
              </a:solidFill>
            </a:endParaRPr>
          </a:p>
        </p:txBody>
      </p:sp>
      <p:sp>
        <p:nvSpPr>
          <p:cNvPr id="72" name="TextBox 71">
            <a:extLst>
              <a:ext uri="{FF2B5EF4-FFF2-40B4-BE49-F238E27FC236}">
                <a16:creationId xmlns="" xmlns:a16="http://schemas.microsoft.com/office/drawing/2014/main" id="{8EEBF8FC-4CE0-2B5C-DA51-722DDAE4AE4F}"/>
              </a:ext>
            </a:extLst>
          </p:cNvPr>
          <p:cNvSpPr txBox="1"/>
          <p:nvPr/>
        </p:nvSpPr>
        <p:spPr>
          <a:xfrm>
            <a:off x="4166806" y="3706748"/>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graphicFrame>
        <p:nvGraphicFramePr>
          <p:cNvPr id="76" name="Content Placeholder 73">
            <a:extLst>
              <a:ext uri="{FF2B5EF4-FFF2-40B4-BE49-F238E27FC236}">
                <a16:creationId xmlns="" xmlns:a16="http://schemas.microsoft.com/office/drawing/2014/main" id="{44478701-6326-42AD-EFEC-41CD6BCADE16}"/>
              </a:ext>
            </a:extLst>
          </p:cNvPr>
          <p:cNvGraphicFramePr>
            <a:graphicFrameLocks noGrp="1"/>
          </p:cNvGraphicFramePr>
          <p:nvPr>
            <p:ph idx="1"/>
            <p:extLst>
              <p:ext uri="{D42A27DB-BD31-4B8C-83A1-F6EECF244321}">
                <p14:modId xmlns="" xmlns:p14="http://schemas.microsoft.com/office/powerpoint/2010/main" val="1945987021"/>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819731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wall painted with an arrow and a dartboard">
            <a:extLst>
              <a:ext uri="{FF2B5EF4-FFF2-40B4-BE49-F238E27FC236}">
                <a16:creationId xmlns="" xmlns:a16="http://schemas.microsoft.com/office/drawing/2014/main" id="{B8D2340C-6A2D-63E9-5D0F-12560A04C2B4}"/>
              </a:ext>
            </a:extLst>
          </p:cNvPr>
          <p:cNvPicPr>
            <a:picLocks noChangeAspect="1"/>
          </p:cNvPicPr>
          <p:nvPr/>
        </p:nvPicPr>
        <p:blipFill rotWithShape="1">
          <a:blip r:embed="rId2" cstate="print"/>
          <a:srcRect t="10228" b="11101"/>
          <a:stretch/>
        </p:blipFill>
        <p:spPr>
          <a:xfrm>
            <a:off x="20" y="10"/>
            <a:ext cx="12191980" cy="6857990"/>
          </a:xfrm>
          <a:prstGeom prst="rect">
            <a:avLst/>
          </a:prstGeom>
        </p:spPr>
      </p:pic>
      <p:sp>
        <p:nvSpPr>
          <p:cNvPr id="26" name="Rectangle 25">
            <a:extLst>
              <a:ext uri="{FF2B5EF4-FFF2-40B4-BE49-F238E27FC236}">
                <a16:creationId xmlns="" xmlns:a16="http://schemas.microsoft.com/office/drawing/2014/main" id="{37C89E4B-3C9F-44B9-8B86-D9E3D112D8E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0AA2E267-199A-171E-486A-2644BCF6E7AC}"/>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                          Accuracy</a:t>
            </a:r>
          </a:p>
        </p:txBody>
      </p:sp>
      <p:cxnSp>
        <p:nvCxnSpPr>
          <p:cNvPr id="28" name="Straight Connector 27">
            <a:extLst>
              <a:ext uri="{FF2B5EF4-FFF2-40B4-BE49-F238E27FC236}">
                <a16:creationId xmlns="" xmlns:a16="http://schemas.microsoft.com/office/drawing/2014/main" id="{AA2EAA10-076F-46BD-8F0F-B9A2FB77A85C}"/>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D891E407-403B-4764-86C9-33A56D3BCAA3}"/>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562285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36">
            <a:extLst>
              <a:ext uri="{FF2B5EF4-FFF2-40B4-BE49-F238E27FC236}">
                <a16:creationId xmlns="" xmlns:a16="http://schemas.microsoft.com/office/drawing/2014/main" id="{04812C46-200A-4DEB-A05E-3ED6C68C238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Spheres in balance">
            <a:extLst>
              <a:ext uri="{FF2B5EF4-FFF2-40B4-BE49-F238E27FC236}">
                <a16:creationId xmlns="" xmlns:a16="http://schemas.microsoft.com/office/drawing/2014/main" id="{6DF78F5B-2F7D-C09E-74B4-E4111CDF6E38}"/>
              </a:ext>
            </a:extLst>
          </p:cNvPr>
          <p:cNvPicPr>
            <a:picLocks noChangeAspect="1"/>
          </p:cNvPicPr>
          <p:nvPr/>
        </p:nvPicPr>
        <p:blipFill rotWithShape="1">
          <a:blip r:embed="rId2" cstate="print"/>
          <a:srcRect r="4473" b="-1"/>
          <a:stretch/>
        </p:blipFill>
        <p:spPr>
          <a:xfrm>
            <a:off x="1" y="10"/>
            <a:ext cx="9669642" cy="6857990"/>
          </a:xfrm>
          <a:prstGeom prst="rect">
            <a:avLst/>
          </a:prstGeom>
        </p:spPr>
      </p:pic>
      <p:sp>
        <p:nvSpPr>
          <p:cNvPr id="56" name="Rectangle 38">
            <a:extLst>
              <a:ext uri="{FF2B5EF4-FFF2-40B4-BE49-F238E27FC236}">
                <a16:creationId xmlns="" xmlns:a16="http://schemas.microsoft.com/office/drawing/2014/main" id="{D1EA859B-E555-4109-94F3-6700E046E00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526301BE-2189-A6B5-EA9E-CE769389044E}"/>
              </a:ext>
            </a:extLst>
          </p:cNvPr>
          <p:cNvSpPr>
            <a:spLocks noGrp="1"/>
          </p:cNvSpPr>
          <p:nvPr>
            <p:ph type="title"/>
          </p:nvPr>
        </p:nvSpPr>
        <p:spPr>
          <a:xfrm>
            <a:off x="464843" y="365125"/>
            <a:ext cx="10888956" cy="334159"/>
          </a:xfrm>
        </p:spPr>
        <p:txBody>
          <a:bodyPr>
            <a:normAutofit fontScale="90000"/>
          </a:bodyPr>
          <a:lstStyle/>
          <a:p>
            <a:r>
              <a:rPr lang="en-US" sz="4000">
                <a:cs typeface="Calibri Light"/>
              </a:rPr>
              <a:t>Accuracy...</a:t>
            </a:r>
            <a:endParaRPr lang="en-US" sz="4000"/>
          </a:p>
        </p:txBody>
      </p:sp>
      <p:sp>
        <p:nvSpPr>
          <p:cNvPr id="3" name="Content Placeholder 2">
            <a:extLst>
              <a:ext uri="{FF2B5EF4-FFF2-40B4-BE49-F238E27FC236}">
                <a16:creationId xmlns="" xmlns:a16="http://schemas.microsoft.com/office/drawing/2014/main" id="{9FC64379-36DF-66F5-B52C-F7F713612538}"/>
              </a:ext>
            </a:extLst>
          </p:cNvPr>
          <p:cNvSpPr>
            <a:spLocks noGrp="1"/>
          </p:cNvSpPr>
          <p:nvPr>
            <p:ph idx="1"/>
          </p:nvPr>
        </p:nvSpPr>
        <p:spPr>
          <a:xfrm>
            <a:off x="391775" y="993708"/>
            <a:ext cx="10962024" cy="5183255"/>
          </a:xfrm>
        </p:spPr>
        <p:txBody>
          <a:bodyPr vert="horz" lIns="91440" tIns="45720" rIns="91440" bIns="45720" rtlCol="0" anchor="t">
            <a:normAutofit/>
          </a:bodyPr>
          <a:lstStyle/>
          <a:p>
            <a:pPr marL="0" indent="0">
              <a:buNone/>
            </a:pPr>
            <a:r>
              <a:rPr lang="en-US" sz="4000">
                <a:cs typeface="Calibri"/>
              </a:rPr>
              <a:t>Accuracy  measures  how well the model can correctly predict the outcome of a loan repayment. It represents the percentage of correct predictions made by the model. In other words, it shows how often the model is correct in predicting whether a customer will repay their loan or not.</a:t>
            </a:r>
            <a:endParaRPr lang="en-US" sz="4000">
              <a:ea typeface="+mn-lt"/>
              <a:cs typeface="+mn-lt"/>
            </a:endParaRPr>
          </a:p>
          <a:p>
            <a:endParaRPr lang="en-US" sz="4000">
              <a:cs typeface="Calibri"/>
            </a:endParaRPr>
          </a:p>
        </p:txBody>
      </p:sp>
    </p:spTree>
    <p:extLst>
      <p:ext uri="{BB962C8B-B14F-4D97-AF65-F5344CB8AC3E}">
        <p14:creationId xmlns="" xmlns:p14="http://schemas.microsoft.com/office/powerpoint/2010/main" val="1258362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30">
            <a:extLst>
              <a:ext uri="{FF2B5EF4-FFF2-40B4-BE49-F238E27FC236}">
                <a16:creationId xmlns="" xmlns:a16="http://schemas.microsoft.com/office/drawing/2014/main" id="{665DBBEF-238B-476B-96AB-8AAC3224ECE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9DABAE43-E96D-93EA-C9DF-EB714BFA21C4}"/>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Precision</a:t>
            </a:r>
          </a:p>
        </p:txBody>
      </p:sp>
      <p:sp>
        <p:nvSpPr>
          <p:cNvPr id="49" name="sketch line">
            <a:extLst>
              <a:ext uri="{FF2B5EF4-FFF2-40B4-BE49-F238E27FC236}">
                <a16:creationId xmlns="" xmlns:a16="http://schemas.microsoft.com/office/drawing/2014/main" id="{3FCFB1DE-0B7E-48CC-BA90-B2AB0889F9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4" descr="A desk with technical drawings, pencil and tools">
            <a:extLst>
              <a:ext uri="{FF2B5EF4-FFF2-40B4-BE49-F238E27FC236}">
                <a16:creationId xmlns="" xmlns:a16="http://schemas.microsoft.com/office/drawing/2014/main" id="{31BAF4D1-DFA8-5DB8-FAF9-DA9A92AF2044}"/>
              </a:ext>
            </a:extLst>
          </p:cNvPr>
          <p:cNvPicPr>
            <a:picLocks noGrp="1" noChangeAspect="1"/>
          </p:cNvPicPr>
          <p:nvPr>
            <p:ph idx="1"/>
          </p:nvPr>
        </p:nvPicPr>
        <p:blipFill rotWithShape="1">
          <a:blip r:embed="rId2" cstate="print"/>
          <a:srcRect l="16510" r="8879" b="-2"/>
          <a:stretch/>
        </p:blipFill>
        <p:spPr>
          <a:xfrm>
            <a:off x="5159631" y="640080"/>
            <a:ext cx="6203945" cy="5550408"/>
          </a:xfrm>
          <a:prstGeom prst="rect">
            <a:avLst/>
          </a:prstGeom>
        </p:spPr>
      </p:pic>
    </p:spTree>
    <p:extLst>
      <p:ext uri="{BB962C8B-B14F-4D97-AF65-F5344CB8AC3E}">
        <p14:creationId xmlns="" xmlns:p14="http://schemas.microsoft.com/office/powerpoint/2010/main" val="1409586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28">
            <a:extLst>
              <a:ext uri="{FF2B5EF4-FFF2-40B4-BE49-F238E27FC236}">
                <a16:creationId xmlns="" xmlns:a16="http://schemas.microsoft.com/office/drawing/2014/main" id="{D1D34770-47A8-402C-AF23-2B653F2D88C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89DF3F61-1EA2-AE5D-E829-14B123AA1FFE}"/>
              </a:ext>
            </a:extLst>
          </p:cNvPr>
          <p:cNvSpPr>
            <a:spLocks noGrp="1"/>
          </p:cNvSpPr>
          <p:nvPr>
            <p:ph type="title"/>
          </p:nvPr>
        </p:nvSpPr>
        <p:spPr>
          <a:xfrm>
            <a:off x="836679" y="233295"/>
            <a:ext cx="1670193" cy="649919"/>
          </a:xfrm>
        </p:spPr>
        <p:txBody>
          <a:bodyPr>
            <a:normAutofit/>
          </a:bodyPr>
          <a:lstStyle/>
          <a:p>
            <a:r>
              <a:rPr lang="en-US" sz="2400">
                <a:cs typeface="Calibri Light"/>
              </a:rPr>
              <a:t>Precision...</a:t>
            </a:r>
          </a:p>
        </p:txBody>
      </p:sp>
      <p:sp>
        <p:nvSpPr>
          <p:cNvPr id="3" name="Content Placeholder 2">
            <a:extLst>
              <a:ext uri="{FF2B5EF4-FFF2-40B4-BE49-F238E27FC236}">
                <a16:creationId xmlns="" xmlns:a16="http://schemas.microsoft.com/office/drawing/2014/main" id="{3581A1C8-2ED7-9766-040C-CBB445C169AB}"/>
              </a:ext>
            </a:extLst>
          </p:cNvPr>
          <p:cNvSpPr>
            <a:spLocks noGrp="1"/>
          </p:cNvSpPr>
          <p:nvPr>
            <p:ph idx="1"/>
          </p:nvPr>
        </p:nvSpPr>
        <p:spPr>
          <a:xfrm>
            <a:off x="450461" y="1027204"/>
            <a:ext cx="7348656" cy="5388732"/>
          </a:xfrm>
        </p:spPr>
        <p:txBody>
          <a:bodyPr vert="horz" lIns="91440" tIns="45720" rIns="91440" bIns="45720" rtlCol="0" anchor="t">
            <a:noAutofit/>
          </a:bodyPr>
          <a:lstStyle/>
          <a:p>
            <a:r>
              <a:rPr lang="en-US" sz="3200">
                <a:ea typeface="+mn-lt"/>
                <a:cs typeface="+mn-lt"/>
              </a:rPr>
              <a:t>Precision is a metric that helps us evaluate the accuracy of our model in predicting positive outcomes. In the case, positive outcome is a customer who repays their loan. It helps identify the number of true positives (i.e., customers who actually repaid their loan and were correctly identified by the model.</a:t>
            </a:r>
          </a:p>
          <a:p>
            <a:endParaRPr lang="en-US" sz="2000">
              <a:cs typeface="Calibri"/>
            </a:endParaRPr>
          </a:p>
        </p:txBody>
      </p:sp>
      <p:pic>
        <p:nvPicPr>
          <p:cNvPr id="14" name="Picture 4" descr="Pen placed on top of a signature line">
            <a:extLst>
              <a:ext uri="{FF2B5EF4-FFF2-40B4-BE49-F238E27FC236}">
                <a16:creationId xmlns="" xmlns:a16="http://schemas.microsoft.com/office/drawing/2014/main" id="{78253EED-ED49-D02B-072E-E60C68CFCD04}"/>
              </a:ext>
            </a:extLst>
          </p:cNvPr>
          <p:cNvPicPr>
            <a:picLocks noChangeAspect="1"/>
          </p:cNvPicPr>
          <p:nvPr/>
        </p:nvPicPr>
        <p:blipFill rotWithShape="1">
          <a:blip r:embed="rId2" cstate="print"/>
          <a:srcRect l="50582" r="824" b="-1"/>
          <a:stretch/>
        </p:blipFill>
        <p:spPr>
          <a:xfrm>
            <a:off x="7794426" y="10"/>
            <a:ext cx="4397574" cy="6857990"/>
          </a:xfrm>
          <a:prstGeom prst="rect">
            <a:avLst/>
          </a:prstGeom>
          <a:effectLst/>
        </p:spPr>
      </p:pic>
    </p:spTree>
    <p:extLst>
      <p:ext uri="{BB962C8B-B14F-4D97-AF65-F5344CB8AC3E}">
        <p14:creationId xmlns="" xmlns:p14="http://schemas.microsoft.com/office/powerpoint/2010/main" val="187712942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TotalTime>
  <Words>756</Words>
  <Application>Microsoft Office PowerPoint</Application>
  <PresentationFormat>Custom</PresentationFormat>
  <Paragraphs>174</Paragraphs>
  <Slides>48</Slides>
  <Notes>0</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office theme</vt:lpstr>
      <vt:lpstr>Predicting Customers Likelihood on Loan Repayment </vt:lpstr>
      <vt:lpstr>Outline</vt:lpstr>
      <vt:lpstr>Objective</vt:lpstr>
      <vt:lpstr>Models used </vt:lpstr>
      <vt:lpstr>Metrics used for evaluating the models</vt:lpstr>
      <vt:lpstr>                          Accuracy</vt:lpstr>
      <vt:lpstr>Accuracy...</vt:lpstr>
      <vt:lpstr>Precision</vt:lpstr>
      <vt:lpstr>Precision...</vt:lpstr>
      <vt:lpstr>Recall</vt:lpstr>
      <vt:lpstr>Recall...</vt:lpstr>
      <vt:lpstr>F1-score</vt:lpstr>
      <vt:lpstr>F1-score...</vt:lpstr>
      <vt:lpstr>Slide 14</vt:lpstr>
      <vt:lpstr>Confusion matrix ...</vt:lpstr>
      <vt:lpstr>Confusion matrix...</vt:lpstr>
      <vt:lpstr>Explanation of the confusion matrix</vt:lpstr>
      <vt:lpstr>Challenge about the preferred model</vt:lpstr>
      <vt:lpstr>Evaluating the model using f1-score</vt:lpstr>
      <vt:lpstr>F1-score evaluation...</vt:lpstr>
      <vt:lpstr>F1-score evaluation</vt:lpstr>
      <vt:lpstr> Explanation of the Preferred model</vt:lpstr>
      <vt:lpstr>First version of the Gradient Boosted Decision Tree model</vt:lpstr>
      <vt:lpstr>Top ten most important features identified from the data</vt:lpstr>
      <vt:lpstr>Second version of the Gradient Boosted Decision Tree</vt:lpstr>
      <vt:lpstr>Top five features driving the second  model</vt:lpstr>
      <vt:lpstr>Findings</vt:lpstr>
      <vt:lpstr>Relationship between term and probability of repaying back loans</vt:lpstr>
      <vt:lpstr>Relationship between term and status of repaying back loans</vt:lpstr>
      <vt:lpstr>Relationship between home ownership and their status of repaying back loans</vt:lpstr>
      <vt:lpstr>  Relationship between home ownership and probability of repaying back loans</vt:lpstr>
      <vt:lpstr>Slide 32</vt:lpstr>
      <vt:lpstr>Repayment status at various ranges of interest rate</vt:lpstr>
      <vt:lpstr>Recommendations </vt:lpstr>
      <vt:lpstr>Recommendations</vt:lpstr>
      <vt:lpstr>Recommendations...</vt:lpstr>
      <vt:lpstr>Recommendation ...</vt:lpstr>
      <vt:lpstr>Appendix</vt:lpstr>
      <vt:lpstr> Comparisons of top three models </vt:lpstr>
      <vt:lpstr>Confusion matrix  of top three models</vt:lpstr>
      <vt:lpstr> Home ownership  status of customers on loan </vt:lpstr>
      <vt:lpstr>Customers loan profile based on the term</vt:lpstr>
      <vt:lpstr>Slide 43</vt:lpstr>
      <vt:lpstr>Slide 44</vt:lpstr>
      <vt:lpstr>Slide 45</vt:lpstr>
      <vt:lpstr>Slide 46</vt:lpstr>
      <vt:lpstr>Slide 47</vt:lpstr>
      <vt:lpstr>Balancing the class of loan status before developing the model</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PC</dc:creator>
  <cp:lastModifiedBy>PC</cp:lastModifiedBy>
  <cp:revision>1653</cp:revision>
  <dcterms:created xsi:type="dcterms:W3CDTF">2023-03-24T23:35:44Z</dcterms:created>
  <dcterms:modified xsi:type="dcterms:W3CDTF">2023-04-27T10:39:20Z</dcterms:modified>
</cp:coreProperties>
</file>